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86" r:id="rId5"/>
    <p:sldId id="287" r:id="rId6"/>
    <p:sldId id="288" r:id="rId7"/>
    <p:sldId id="273" r:id="rId8"/>
    <p:sldId id="289" r:id="rId9"/>
    <p:sldId id="256" r:id="rId10"/>
    <p:sldId id="257" r:id="rId11"/>
    <p:sldId id="285" r:id="rId12"/>
    <p:sldId id="258" r:id="rId13"/>
    <p:sldId id="259" r:id="rId14"/>
    <p:sldId id="260" r:id="rId15"/>
    <p:sldId id="262" r:id="rId16"/>
    <p:sldId id="280" r:id="rId17"/>
    <p:sldId id="267" r:id="rId18"/>
    <p:sldId id="281" r:id="rId19"/>
    <p:sldId id="290" r:id="rId20"/>
    <p:sldId id="291" r:id="rId21"/>
    <p:sldId id="270" r:id="rId22"/>
    <p:sldId id="265" r:id="rId23"/>
    <p:sldId id="277" r:id="rId24"/>
    <p:sldId id="263" r:id="rId25"/>
    <p:sldId id="276" r:id="rId26"/>
    <p:sldId id="292" r:id="rId27"/>
    <p:sldId id="266" r:id="rId28"/>
    <p:sldId id="278" r:id="rId29"/>
    <p:sldId id="268" r:id="rId30"/>
    <p:sldId id="272" r:id="rId31"/>
    <p:sldId id="261" r:id="rId32"/>
    <p:sldId id="279" r:id="rId33"/>
    <p:sldId id="264" r:id="rId34"/>
    <p:sldId id="275" r:id="rId35"/>
    <p:sldId id="269" r:id="rId36"/>
    <p:sldId id="27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6B3422-52D9-4CB8-920F-252426DC3BC6}" v="1" dt="2022-04-02T11:00:43.6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61" autoAdjust="0"/>
    <p:restoredTop sz="94660"/>
  </p:normalViewPr>
  <p:slideViewPr>
    <p:cSldViewPr snapToGrid="0">
      <p:cViewPr varScale="1">
        <p:scale>
          <a:sx n="50" d="100"/>
          <a:sy n="50" d="100"/>
        </p:scale>
        <p:origin x="-730" y="-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ANKI BHANU SAMPATH - 200932046" userId="S::ronanki.sampath@learner.manipal.edu::22fece59-6961-4f70-88f9-c5754e25c223" providerId="AD" clId="Web-{6E6B3422-52D9-4CB8-920F-252426DC3BC6}"/>
    <pc:docChg chg="modSld">
      <pc:chgData name="RONANKI BHANU SAMPATH - 200932046" userId="S::ronanki.sampath@learner.manipal.edu::22fece59-6961-4f70-88f9-c5754e25c223" providerId="AD" clId="Web-{6E6B3422-52D9-4CB8-920F-252426DC3BC6}" dt="2022-04-02T11:00:43.613" v="0" actId="1076"/>
      <pc:docMkLst>
        <pc:docMk/>
      </pc:docMkLst>
      <pc:sldChg chg="modSp">
        <pc:chgData name="RONANKI BHANU SAMPATH - 200932046" userId="S::ronanki.sampath@learner.manipal.edu::22fece59-6961-4f70-88f9-c5754e25c223" providerId="AD" clId="Web-{6E6B3422-52D9-4CB8-920F-252426DC3BC6}" dt="2022-04-02T11:00:43.613" v="0" actId="1076"/>
        <pc:sldMkLst>
          <pc:docMk/>
          <pc:sldMk cId="0" sldId="286"/>
        </pc:sldMkLst>
        <pc:picChg chg="mod">
          <ac:chgData name="RONANKI BHANU SAMPATH - 200932046" userId="S::ronanki.sampath@learner.manipal.edu::22fece59-6961-4f70-88f9-c5754e25c223" providerId="AD" clId="Web-{6E6B3422-52D9-4CB8-920F-252426DC3BC6}" dt="2022-04-02T11:00:43.613" v="0" actId="1076"/>
          <ac:picMkLst>
            <pc:docMk/>
            <pc:sldMk cId="0" sldId="286"/>
            <ac:picMk id="1026"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A6DCED2-15FE-4AE0-A98E-54EF368C784E}" type="datetimeFigureOut">
              <a:rPr lang="en-US" smtClean="0"/>
              <a:pPr/>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74E24-C490-46EB-BF23-F550C5F44319}" type="slidenum">
              <a:rPr lang="en-US" smtClean="0"/>
              <a:pPr/>
              <a:t>‹#›</a:t>
            </a:fld>
            <a:endParaRPr lang="en-US"/>
          </a:p>
        </p:txBody>
      </p:sp>
    </p:spTree>
    <p:extLst>
      <p:ext uri="{BB962C8B-B14F-4D97-AF65-F5344CB8AC3E}">
        <p14:creationId xmlns:p14="http://schemas.microsoft.com/office/powerpoint/2010/main" val="188227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6DCED2-15FE-4AE0-A98E-54EF368C784E}" type="datetimeFigureOut">
              <a:rPr lang="en-US" smtClean="0"/>
              <a:pPr/>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74E24-C490-46EB-BF23-F550C5F44319}" type="slidenum">
              <a:rPr lang="en-US" smtClean="0"/>
              <a:pPr/>
              <a:t>‹#›</a:t>
            </a:fld>
            <a:endParaRPr lang="en-US"/>
          </a:p>
        </p:txBody>
      </p:sp>
    </p:spTree>
    <p:extLst>
      <p:ext uri="{BB962C8B-B14F-4D97-AF65-F5344CB8AC3E}">
        <p14:creationId xmlns:p14="http://schemas.microsoft.com/office/powerpoint/2010/main" val="1482731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6DCED2-15FE-4AE0-A98E-54EF368C784E}" type="datetimeFigureOut">
              <a:rPr lang="en-US" smtClean="0"/>
              <a:pPr/>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74E24-C490-46EB-BF23-F550C5F44319}" type="slidenum">
              <a:rPr lang="en-US" smtClean="0"/>
              <a:pPr/>
              <a:t>‹#›</a:t>
            </a:fld>
            <a:endParaRPr lang="en-US"/>
          </a:p>
        </p:txBody>
      </p:sp>
    </p:spTree>
    <p:extLst>
      <p:ext uri="{BB962C8B-B14F-4D97-AF65-F5344CB8AC3E}">
        <p14:creationId xmlns:p14="http://schemas.microsoft.com/office/powerpoint/2010/main" val="3846822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6DCED2-15FE-4AE0-A98E-54EF368C784E}" type="datetimeFigureOut">
              <a:rPr lang="en-US" smtClean="0"/>
              <a:pPr/>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74E24-C490-46EB-BF23-F550C5F44319}" type="slidenum">
              <a:rPr lang="en-US" smtClean="0"/>
              <a:pPr/>
              <a:t>‹#›</a:t>
            </a:fld>
            <a:endParaRPr lang="en-US"/>
          </a:p>
        </p:txBody>
      </p:sp>
    </p:spTree>
    <p:extLst>
      <p:ext uri="{BB962C8B-B14F-4D97-AF65-F5344CB8AC3E}">
        <p14:creationId xmlns:p14="http://schemas.microsoft.com/office/powerpoint/2010/main" val="76975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6DCED2-15FE-4AE0-A98E-54EF368C784E}" type="datetimeFigureOut">
              <a:rPr lang="en-US" smtClean="0"/>
              <a:pPr/>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74E24-C490-46EB-BF23-F550C5F44319}" type="slidenum">
              <a:rPr lang="en-US" smtClean="0"/>
              <a:pPr/>
              <a:t>‹#›</a:t>
            </a:fld>
            <a:endParaRPr lang="en-US"/>
          </a:p>
        </p:txBody>
      </p:sp>
    </p:spTree>
    <p:extLst>
      <p:ext uri="{BB962C8B-B14F-4D97-AF65-F5344CB8AC3E}">
        <p14:creationId xmlns:p14="http://schemas.microsoft.com/office/powerpoint/2010/main" val="1090995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A6DCED2-15FE-4AE0-A98E-54EF368C784E}" type="datetimeFigureOut">
              <a:rPr lang="en-US" smtClean="0"/>
              <a:pPr/>
              <a:t>4/2/2022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374E24-C490-46EB-BF23-F550C5F44319}" type="slidenum">
              <a:rPr lang="en-US" smtClean="0"/>
              <a:pPr/>
              <a:t>‹#›</a:t>
            </a:fld>
            <a:endParaRPr lang="en-US"/>
          </a:p>
        </p:txBody>
      </p:sp>
    </p:spTree>
    <p:extLst>
      <p:ext uri="{BB962C8B-B14F-4D97-AF65-F5344CB8AC3E}">
        <p14:creationId xmlns:p14="http://schemas.microsoft.com/office/powerpoint/2010/main" val="410394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A6DCED2-15FE-4AE0-A98E-54EF368C784E}" type="datetimeFigureOut">
              <a:rPr lang="en-US" smtClean="0"/>
              <a:pPr/>
              <a:t>4/2/2022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374E24-C490-46EB-BF23-F550C5F44319}" type="slidenum">
              <a:rPr lang="en-US" smtClean="0"/>
              <a:pPr/>
              <a:t>‹#›</a:t>
            </a:fld>
            <a:endParaRPr lang="en-US"/>
          </a:p>
        </p:txBody>
      </p:sp>
    </p:spTree>
    <p:extLst>
      <p:ext uri="{BB962C8B-B14F-4D97-AF65-F5344CB8AC3E}">
        <p14:creationId xmlns:p14="http://schemas.microsoft.com/office/powerpoint/2010/main" val="2696691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A6DCED2-15FE-4AE0-A98E-54EF368C784E}" type="datetimeFigureOut">
              <a:rPr lang="en-US" smtClean="0"/>
              <a:pPr/>
              <a:t>4/2/2022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374E24-C490-46EB-BF23-F550C5F44319}" type="slidenum">
              <a:rPr lang="en-US" smtClean="0"/>
              <a:pPr/>
              <a:t>‹#›</a:t>
            </a:fld>
            <a:endParaRPr lang="en-US"/>
          </a:p>
        </p:txBody>
      </p:sp>
    </p:spTree>
    <p:extLst>
      <p:ext uri="{BB962C8B-B14F-4D97-AF65-F5344CB8AC3E}">
        <p14:creationId xmlns:p14="http://schemas.microsoft.com/office/powerpoint/2010/main" val="2079732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DCED2-15FE-4AE0-A98E-54EF368C784E}" type="datetimeFigureOut">
              <a:rPr lang="en-US" smtClean="0"/>
              <a:pPr/>
              <a:t>4/2/2022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374E24-C490-46EB-BF23-F550C5F44319}" type="slidenum">
              <a:rPr lang="en-US" smtClean="0"/>
              <a:pPr/>
              <a:t>‹#›</a:t>
            </a:fld>
            <a:endParaRPr lang="en-US"/>
          </a:p>
        </p:txBody>
      </p:sp>
    </p:spTree>
    <p:extLst>
      <p:ext uri="{BB962C8B-B14F-4D97-AF65-F5344CB8AC3E}">
        <p14:creationId xmlns:p14="http://schemas.microsoft.com/office/powerpoint/2010/main" val="693230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6DCED2-15FE-4AE0-A98E-54EF368C784E}" type="datetimeFigureOut">
              <a:rPr lang="en-US" smtClean="0"/>
              <a:pPr/>
              <a:t>4/2/2022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374E24-C490-46EB-BF23-F550C5F44319}" type="slidenum">
              <a:rPr lang="en-US" smtClean="0"/>
              <a:pPr/>
              <a:t>‹#›</a:t>
            </a:fld>
            <a:endParaRPr lang="en-US"/>
          </a:p>
        </p:txBody>
      </p:sp>
    </p:spTree>
    <p:extLst>
      <p:ext uri="{BB962C8B-B14F-4D97-AF65-F5344CB8AC3E}">
        <p14:creationId xmlns:p14="http://schemas.microsoft.com/office/powerpoint/2010/main" val="3891577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6DCED2-15FE-4AE0-A98E-54EF368C784E}" type="datetimeFigureOut">
              <a:rPr lang="en-US" smtClean="0"/>
              <a:pPr/>
              <a:t>4/2/2022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374E24-C490-46EB-BF23-F550C5F44319}" type="slidenum">
              <a:rPr lang="en-US" smtClean="0"/>
              <a:pPr/>
              <a:t>‹#›</a:t>
            </a:fld>
            <a:endParaRPr lang="en-US"/>
          </a:p>
        </p:txBody>
      </p:sp>
    </p:spTree>
    <p:extLst>
      <p:ext uri="{BB962C8B-B14F-4D97-AF65-F5344CB8AC3E}">
        <p14:creationId xmlns:p14="http://schemas.microsoft.com/office/powerpoint/2010/main" val="1230996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6DCED2-15FE-4AE0-A98E-54EF368C784E}" type="datetimeFigureOut">
              <a:rPr lang="en-US" smtClean="0"/>
              <a:pPr/>
              <a:t>4/2/2022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374E24-C490-46EB-BF23-F550C5F44319}" type="slidenum">
              <a:rPr lang="en-US" smtClean="0"/>
              <a:pPr/>
              <a:t>‹#›</a:t>
            </a:fld>
            <a:endParaRPr lang="en-US"/>
          </a:p>
        </p:txBody>
      </p:sp>
    </p:spTree>
    <p:extLst>
      <p:ext uri="{BB962C8B-B14F-4D97-AF65-F5344CB8AC3E}">
        <p14:creationId xmlns:p14="http://schemas.microsoft.com/office/powerpoint/2010/main" val="3535091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faculty\Desktop\Pressure measurement_files\pressure-measurement-4-320.jpg"/>
          <p:cNvPicPr>
            <a:picLocks noChangeAspect="1" noChangeArrowheads="1"/>
          </p:cNvPicPr>
          <p:nvPr/>
        </p:nvPicPr>
        <p:blipFill>
          <a:blip r:embed="rId2"/>
          <a:srcRect/>
          <a:stretch>
            <a:fillRect/>
          </a:stretch>
        </p:blipFill>
        <p:spPr bwMode="auto">
          <a:xfrm>
            <a:off x="0" y="229747"/>
            <a:ext cx="12009120" cy="664464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5337"/>
          </a:xfrm>
        </p:spPr>
        <p:txBody>
          <a:bodyPr/>
          <a:lstStyle/>
          <a:p>
            <a:r>
              <a:rPr lang="en-US" b="1" dirty="0"/>
              <a:t>More Info :</a:t>
            </a:r>
          </a:p>
        </p:txBody>
      </p:sp>
      <p:sp>
        <p:nvSpPr>
          <p:cNvPr id="3" name="Content Placeholder 2"/>
          <p:cNvSpPr>
            <a:spLocks noGrp="1"/>
          </p:cNvSpPr>
          <p:nvPr>
            <p:ph idx="1"/>
          </p:nvPr>
        </p:nvSpPr>
        <p:spPr>
          <a:xfrm>
            <a:off x="838200" y="1246076"/>
            <a:ext cx="10515600" cy="4351338"/>
          </a:xfrm>
        </p:spPr>
        <p:txBody>
          <a:bodyPr>
            <a:normAutofit/>
          </a:bodyPr>
          <a:lstStyle/>
          <a:p>
            <a:r>
              <a:rPr lang="en-US" b="1" dirty="0"/>
              <a:t>Design Pressure</a:t>
            </a:r>
            <a:r>
              <a:rPr lang="en-US" dirty="0"/>
              <a:t>:  </a:t>
            </a:r>
            <a:r>
              <a:rPr lang="en-US" sz="2400" dirty="0"/>
              <a:t>Generally used in near atmospheric applications, although the ﬂoat type metallic units are available up to 6000 PSIG (41 </a:t>
            </a:r>
            <a:r>
              <a:rPr lang="en-US" sz="2400" dirty="0" err="1"/>
              <a:t>MPa</a:t>
            </a:r>
            <a:r>
              <a:rPr lang="en-US" sz="2400" dirty="0"/>
              <a:t>). </a:t>
            </a:r>
          </a:p>
          <a:p>
            <a:r>
              <a:rPr lang="en-US" b="1" dirty="0"/>
              <a:t>Design Temperature</a:t>
            </a:r>
            <a:r>
              <a:rPr lang="en-US" dirty="0"/>
              <a:t>: </a:t>
            </a:r>
            <a:r>
              <a:rPr lang="en-US" sz="2400" dirty="0"/>
              <a:t>Function of seal ﬂuid, usually near ambient:  − 70 to 150 °</a:t>
            </a:r>
            <a:r>
              <a:rPr lang="en-US" dirty="0"/>
              <a:t>F ( − 57 to 66 ° C) </a:t>
            </a:r>
          </a:p>
          <a:p>
            <a:r>
              <a:rPr lang="en-US" b="1" dirty="0"/>
              <a:t>Sizes: </a:t>
            </a:r>
            <a:r>
              <a:rPr lang="en-US" sz="2400" dirty="0"/>
              <a:t>Standard lengths from 6 to 140 in. (150 mm to 3.5 m)</a:t>
            </a:r>
          </a:p>
          <a:p>
            <a:r>
              <a:rPr lang="en-US" b="1" dirty="0"/>
              <a:t>Ranges: </a:t>
            </a:r>
            <a:r>
              <a:rPr lang="en-US" sz="2400" dirty="0"/>
              <a:t>Minimum span with inclined or micro-manometers is 0 to 0.1 in. (0 to 2.5 mm); maximum span is 60 PSID (0.41 </a:t>
            </a:r>
            <a:r>
              <a:rPr lang="en-US" sz="2400" dirty="0" err="1"/>
              <a:t>MPa</a:t>
            </a:r>
            <a:r>
              <a:rPr lang="en-US" sz="2400" dirty="0"/>
              <a:t>) </a:t>
            </a:r>
          </a:p>
          <a:p>
            <a:r>
              <a:rPr lang="en-US" b="1" dirty="0"/>
              <a:t>Inaccuracy:</a:t>
            </a:r>
            <a:r>
              <a:rPr lang="en-US" sz="2400" b="1" dirty="0"/>
              <a:t> </a:t>
            </a:r>
            <a:r>
              <a:rPr lang="en-US" sz="2400" dirty="0"/>
              <a:t>Visual manometers can be read within 0.01 in. (0.2 mm); micro-manometers can be read within 0.002 in. (0.05 mm). Special manometers used as primary pressure standards can read within 0.0003 in. (0.001 mm) </a:t>
            </a:r>
          </a:p>
          <a:p>
            <a:endParaRPr lang="en-US" sz="2400" dirty="0"/>
          </a:p>
        </p:txBody>
      </p:sp>
    </p:spTree>
    <p:extLst>
      <p:ext uri="{BB962C8B-B14F-4D97-AF65-F5344CB8AC3E}">
        <p14:creationId xmlns:p14="http://schemas.microsoft.com/office/powerpoint/2010/main" val="2564013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COSTS :</a:t>
            </a:r>
          </a:p>
        </p:txBody>
      </p:sp>
      <p:sp>
        <p:nvSpPr>
          <p:cNvPr id="3" name="Content Placeholder 2"/>
          <p:cNvSpPr>
            <a:spLocks noGrp="1"/>
          </p:cNvSpPr>
          <p:nvPr>
            <p:ph idx="1"/>
          </p:nvPr>
        </p:nvSpPr>
        <p:spPr/>
        <p:txBody>
          <a:bodyPr>
            <a:normAutofit/>
          </a:bodyPr>
          <a:lstStyle/>
          <a:p>
            <a:r>
              <a:rPr lang="en-US" sz="2600" dirty="0"/>
              <a:t>Laboratory-quality, well-type, glass-tube manometer costs $100 to $150; laboratory- quality, glass U-tube, protected by polycarbonate shield costs about $250.</a:t>
            </a:r>
          </a:p>
          <a:p>
            <a:r>
              <a:rPr lang="en-US" sz="2600" dirty="0"/>
              <a:t> Laboratory- quality, glass tube micro-manometer also costs about $250; the cost of National Institutes of Standards and Technology traceable digital manometers with analog or digital outputs range from costs $1750 to $3000.</a:t>
            </a:r>
          </a:p>
        </p:txBody>
      </p:sp>
    </p:spTree>
    <p:extLst>
      <p:ext uri="{BB962C8B-B14F-4D97-AF65-F5344CB8AC3E}">
        <p14:creationId xmlns:p14="http://schemas.microsoft.com/office/powerpoint/2010/main" val="1392830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U-Tube Manometer:</a:t>
            </a:r>
          </a:p>
        </p:txBody>
      </p:sp>
      <p:sp>
        <p:nvSpPr>
          <p:cNvPr id="3" name="Content Placeholder 2"/>
          <p:cNvSpPr>
            <a:spLocks noGrp="1"/>
          </p:cNvSpPr>
          <p:nvPr>
            <p:ph idx="1"/>
          </p:nvPr>
        </p:nvSpPr>
        <p:spPr/>
        <p:txBody>
          <a:bodyPr>
            <a:normAutofit fontScale="92500" lnSpcReduction="10000"/>
          </a:bodyPr>
          <a:lstStyle/>
          <a:p>
            <a:r>
              <a:rPr lang="en-US" dirty="0"/>
              <a:t>The difference between the two columns of liquid is an indication of the pressure differential. There are no moving parts and no friction or inertia involved in the measurement; therefore, its accuracy is limited only by the visibility of the scale.</a:t>
            </a:r>
          </a:p>
          <a:p>
            <a:r>
              <a:rPr lang="en-US" dirty="0"/>
              <a:t>U-tube Manometers are available in lengths of 6 to 140 in. (150 mm to 35 m). </a:t>
            </a:r>
          </a:p>
          <a:p>
            <a:r>
              <a:rPr lang="en-US" dirty="0"/>
              <a:t>Depending on the density of the manometer ﬂuid used, they can read pressure spans from 1.25 to 410 </a:t>
            </a:r>
            <a:r>
              <a:rPr lang="en-US" dirty="0" err="1"/>
              <a:t>kPa</a:t>
            </a:r>
            <a:r>
              <a:rPr lang="en-US" dirty="0"/>
              <a:t>. </a:t>
            </a:r>
          </a:p>
          <a:p>
            <a:r>
              <a:rPr lang="en-US" dirty="0"/>
              <a:t>The commonly available manometer ﬁlling ﬂuid speciﬁc gravities are 0.827, 1.00, 1.75, 2.95, and 13.56. The Figure illustrates the most elementary type of manometer, the U-tube. </a:t>
            </a:r>
          </a:p>
        </p:txBody>
      </p:sp>
    </p:spTree>
    <p:extLst>
      <p:ext uri="{BB962C8B-B14F-4D97-AF65-F5344CB8AC3E}">
        <p14:creationId xmlns:p14="http://schemas.microsoft.com/office/powerpoint/2010/main" val="2774331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D:\Mud Fort Kuchesar\IMG-20130420-00858.jpg"/>
          <p:cNvPicPr>
            <a:picLocks noChangeAspect="1" noChangeArrowheads="1"/>
          </p:cNvPicPr>
          <p:nvPr/>
        </p:nvPicPr>
        <p:blipFill>
          <a:blip r:embed="rId2"/>
          <a:srcRect/>
          <a:stretch>
            <a:fillRect/>
          </a:stretch>
        </p:blipFill>
        <p:spPr bwMode="auto">
          <a:xfrm>
            <a:off x="762000" y="487680"/>
            <a:ext cx="9601200" cy="582168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1837" y="1027906"/>
            <a:ext cx="5404095" cy="5464986"/>
          </a:xfrm>
        </p:spPr>
      </p:pic>
    </p:spTree>
    <p:extLst>
      <p:ext uri="{BB962C8B-B14F-4D97-AF65-F5344CB8AC3E}">
        <p14:creationId xmlns:p14="http://schemas.microsoft.com/office/powerpoint/2010/main" val="2105001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1"/>
          <p:cNvSpPr>
            <a:spLocks noGrp="1"/>
          </p:cNvSpPr>
          <p:nvPr>
            <p:ph idx="1"/>
          </p:nvPr>
        </p:nvSpPr>
        <p:spPr>
          <a:xfrm>
            <a:off x="838200" y="1021080"/>
            <a:ext cx="10515600" cy="5155883"/>
          </a:xfrm>
        </p:spPr>
        <p:txBody>
          <a:bodyPr rtlCol="0">
            <a:normAutofit/>
          </a:bodyPr>
          <a:lstStyle/>
          <a:p>
            <a:pPr marL="365760" indent="-256032" defTabSz="457207" eaLnBrk="1" fontAlgn="auto" hangingPunct="1">
              <a:spcAft>
                <a:spcPts val="0"/>
              </a:spcAft>
              <a:buClr>
                <a:schemeClr val="bg2">
                  <a:lumMod val="40000"/>
                  <a:lumOff val="60000"/>
                </a:schemeClr>
              </a:buClr>
              <a:buFont typeface="Wingdings 3"/>
              <a:buChar char=""/>
              <a:defRPr/>
            </a:pPr>
            <a:r>
              <a:rPr lang="en-US" dirty="0"/>
              <a:t>It is used for measurements of liquid or gas pressures. Manometers is filled with a manometeric fluid whose specific gravity is known.</a:t>
            </a:r>
          </a:p>
          <a:p>
            <a:pPr marL="365760" indent="-256032" defTabSz="457207" eaLnBrk="1" fontAlgn="auto" hangingPunct="1">
              <a:spcAft>
                <a:spcPts val="0"/>
              </a:spcAft>
              <a:buClr>
                <a:schemeClr val="bg2">
                  <a:lumMod val="40000"/>
                  <a:lumOff val="60000"/>
                </a:schemeClr>
              </a:buClr>
              <a:buFont typeface="Wingdings 3"/>
              <a:buChar char=""/>
              <a:defRPr/>
            </a:pPr>
            <a:r>
              <a:rPr lang="en-US" dirty="0"/>
              <a:t>The difference between the two limbs of a manometer is ‘h’. The pressure balance equation is given by :</a:t>
            </a:r>
          </a:p>
          <a:p>
            <a:pPr marL="109728" indent="0" defTabSz="457207" eaLnBrk="1" fontAlgn="auto" hangingPunct="1">
              <a:spcAft>
                <a:spcPts val="0"/>
              </a:spcAft>
              <a:buClr>
                <a:schemeClr val="bg2">
                  <a:lumMod val="40000"/>
                  <a:lumOff val="60000"/>
                </a:schemeClr>
              </a:buClr>
              <a:buFont typeface="Wingdings 3"/>
              <a:buNone/>
              <a:defRPr/>
            </a:pPr>
            <a:r>
              <a:rPr lang="en-US" dirty="0"/>
              <a:t>                   </a:t>
            </a:r>
            <a:r>
              <a:rPr lang="en-US" b="1" dirty="0"/>
              <a:t>P</a:t>
            </a:r>
            <a:r>
              <a:rPr lang="en-US" b="1" baseline="-25000" dirty="0"/>
              <a:t>1</a:t>
            </a:r>
            <a:r>
              <a:rPr lang="en-US" b="1" dirty="0"/>
              <a:t> + </a:t>
            </a:r>
            <a:r>
              <a:rPr lang="en-US" b="1" dirty="0" err="1"/>
              <a:t>g.h.P</a:t>
            </a:r>
            <a:r>
              <a:rPr lang="en-US" b="1" baseline="-25000" dirty="0" err="1"/>
              <a:t>f</a:t>
            </a:r>
            <a:r>
              <a:rPr lang="en-US" b="1" dirty="0"/>
              <a:t> = P</a:t>
            </a:r>
            <a:r>
              <a:rPr lang="en-US" b="1" baseline="-25000" dirty="0"/>
              <a:t>2</a:t>
            </a:r>
            <a:r>
              <a:rPr lang="en-US" b="1" dirty="0"/>
              <a:t> + </a:t>
            </a:r>
            <a:r>
              <a:rPr lang="en-US" b="1" dirty="0" err="1"/>
              <a:t>g.h.P</a:t>
            </a:r>
            <a:r>
              <a:rPr lang="en-US" b="1" baseline="-25000" dirty="0" err="1"/>
              <a:t>m</a:t>
            </a:r>
            <a:endParaRPr lang="en-US" b="1" baseline="-25000" dirty="0"/>
          </a:p>
          <a:p>
            <a:pPr marL="109728" indent="0" defTabSz="457207" eaLnBrk="1" fontAlgn="auto" hangingPunct="1">
              <a:spcAft>
                <a:spcPts val="0"/>
              </a:spcAft>
              <a:buClr>
                <a:schemeClr val="bg2">
                  <a:lumMod val="40000"/>
                  <a:lumOff val="60000"/>
                </a:schemeClr>
              </a:buClr>
              <a:buFont typeface="Wingdings 3"/>
              <a:buNone/>
              <a:defRPr/>
            </a:pPr>
            <a:r>
              <a:rPr lang="en-US" dirty="0"/>
              <a:t>where ‘g’ is the gravitational constant and P</a:t>
            </a:r>
            <a:r>
              <a:rPr lang="en-US" baseline="-25000" dirty="0"/>
              <a:t>f </a:t>
            </a:r>
            <a:r>
              <a:rPr lang="en-US" dirty="0"/>
              <a:t> and P</a:t>
            </a:r>
            <a:r>
              <a:rPr lang="en-US" baseline="-25000" dirty="0"/>
              <a:t>m </a:t>
            </a:r>
            <a:r>
              <a:rPr lang="en-US" dirty="0"/>
              <a:t> are specific density of manometeric fluid &amp; transmitting fluid in kg/m</a:t>
            </a:r>
            <a:r>
              <a:rPr lang="en-US" baseline="30000" dirty="0"/>
              <a:t>3</a:t>
            </a:r>
            <a:r>
              <a:rPr lang="en-US" dirty="0"/>
              <a:t> .</a:t>
            </a:r>
          </a:p>
          <a:p>
            <a:pPr marL="109728" indent="0" defTabSz="457207" eaLnBrk="1" fontAlgn="auto" hangingPunct="1">
              <a:spcAft>
                <a:spcPts val="0"/>
              </a:spcAft>
              <a:buClr>
                <a:schemeClr val="bg2">
                  <a:lumMod val="40000"/>
                  <a:lumOff val="60000"/>
                </a:schemeClr>
              </a:buClr>
              <a:buFont typeface="Wingdings 3"/>
              <a:buNone/>
              <a:defRPr/>
            </a:pPr>
            <a:endParaRPr lang="en-US" baseline="-25000" dirty="0"/>
          </a:p>
          <a:p>
            <a:pPr marL="109728" indent="0" defTabSz="457207" eaLnBrk="1" fontAlgn="auto" hangingPunct="1">
              <a:spcAft>
                <a:spcPts val="0"/>
              </a:spcAft>
              <a:buClr>
                <a:schemeClr val="bg2">
                  <a:lumMod val="40000"/>
                  <a:lumOff val="60000"/>
                </a:schemeClr>
              </a:buClr>
              <a:buFont typeface="Wingdings 3"/>
              <a:buNone/>
              <a:defRPr/>
            </a:pPr>
            <a:endParaRPr lang="en-US" dirty="0"/>
          </a:p>
          <a:p>
            <a:pPr marL="109728" indent="0" defTabSz="457207" eaLnBrk="1" fontAlgn="auto" hangingPunct="1">
              <a:spcAft>
                <a:spcPts val="0"/>
              </a:spcAft>
              <a:buClr>
                <a:schemeClr val="bg2">
                  <a:lumMod val="40000"/>
                  <a:lumOff val="60000"/>
                </a:schemeClr>
              </a:buClr>
              <a:buFont typeface="Wingdings 3"/>
              <a:buNone/>
              <a:defRPr/>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faculty\Desktop\Pressure measurement_files\pressure-measurement-11-320.jpg"/>
          <p:cNvPicPr>
            <a:picLocks noChangeAspect="1" noChangeArrowheads="1"/>
          </p:cNvPicPr>
          <p:nvPr/>
        </p:nvPicPr>
        <p:blipFill>
          <a:blip r:embed="rId2"/>
          <a:srcRect/>
          <a:stretch>
            <a:fillRect/>
          </a:stretch>
        </p:blipFill>
        <p:spPr bwMode="auto">
          <a:xfrm>
            <a:off x="396240" y="0"/>
            <a:ext cx="11033760" cy="685800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5718"/>
            <a:ext cx="10515600" cy="665185"/>
          </a:xfrm>
        </p:spPr>
        <p:txBody>
          <a:bodyPr>
            <a:normAutofit/>
          </a:bodyPr>
          <a:lstStyle/>
          <a:p>
            <a:r>
              <a:rPr lang="en-US" sz="4000" dirty="0"/>
              <a:t>Formula :</a:t>
            </a:r>
          </a:p>
        </p:txBody>
      </p:sp>
      <p:sp>
        <p:nvSpPr>
          <p:cNvPr id="4" name="Rectangle 1"/>
          <p:cNvSpPr>
            <a:spLocks noGrp="1" noChangeArrowheads="1"/>
          </p:cNvSpPr>
          <p:nvPr>
            <p:ph idx="1"/>
          </p:nvPr>
        </p:nvSpPr>
        <p:spPr bwMode="auto">
          <a:xfrm>
            <a:off x="838200" y="1631951"/>
            <a:ext cx="1139209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u="none" strike="noStrike" cap="none" normalizeH="0" baseline="0" dirty="0">
                <a:ln>
                  <a:noFill/>
                </a:ln>
                <a:solidFill>
                  <a:srgbClr val="000000"/>
                </a:solidFill>
                <a:effectLst/>
                <a:latin typeface="+mj-lt"/>
                <a:ea typeface="Adobe Fangsong Std R" panose="02020400000000000000" pitchFamily="18" charset="-128"/>
              </a:rPr>
              <a:t>The pressure difference in a vertical U-Tube manometer can be expressed as</a:t>
            </a:r>
            <a:endParaRPr kumimoji="0" lang="en-US" sz="2400" b="0" u="none" strike="noStrike" cap="none" normalizeH="0" baseline="0" dirty="0">
              <a:ln>
                <a:noFill/>
              </a:ln>
              <a:solidFill>
                <a:schemeClr val="tx1"/>
              </a:solidFill>
              <a:effectLst/>
              <a:latin typeface="+mj-lt"/>
              <a:ea typeface="Adobe Fangsong Std R" panose="02020400000000000000" pitchFamily="18"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2400" b="1" dirty="0" err="1">
                <a:latin typeface="+mj-lt"/>
                <a:ea typeface="Adobe Fangsong Std R" panose="02020400000000000000" pitchFamily="18" charset="-128"/>
              </a:rPr>
              <a:t>P</a:t>
            </a:r>
            <a:r>
              <a:rPr kumimoji="0" lang="en-US" sz="2400" b="1" u="none" strike="noStrike" cap="none" normalizeH="0" baseline="-30000" dirty="0" err="1">
                <a:ln>
                  <a:noFill/>
                </a:ln>
                <a:solidFill>
                  <a:schemeClr val="tx1"/>
                </a:solidFill>
                <a:effectLst/>
                <a:latin typeface="+mj-lt"/>
                <a:ea typeface="Adobe Fangsong Std R" panose="02020400000000000000" pitchFamily="18" charset="-128"/>
              </a:rPr>
              <a:t>d</a:t>
            </a:r>
            <a:r>
              <a:rPr kumimoji="0" lang="en-US" sz="2400" b="1" u="none" strike="noStrike" cap="none" normalizeH="0" baseline="0" dirty="0">
                <a:ln>
                  <a:noFill/>
                </a:ln>
                <a:solidFill>
                  <a:schemeClr val="tx1"/>
                </a:solidFill>
                <a:effectLst/>
                <a:latin typeface="+mj-lt"/>
                <a:ea typeface="Adobe Fangsong Std R" panose="02020400000000000000" pitchFamily="18" charset="-128"/>
              </a:rPr>
              <a:t> = γ h  = ρ g h   </a:t>
            </a:r>
            <a:r>
              <a:rPr kumimoji="0" lang="en-US" sz="2400" b="0" u="none" strike="noStrike" cap="none" normalizeH="0" baseline="0" dirty="0">
                <a:ln>
                  <a:noFill/>
                </a:ln>
                <a:solidFill>
                  <a:schemeClr val="tx1"/>
                </a:solidFill>
                <a:effectLst/>
                <a:latin typeface="+mj-lt"/>
                <a:ea typeface="Adobe Fangsong Std R" panose="02020400000000000000" pitchFamily="18"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2400" dirty="0">
                <a:latin typeface="+mj-lt"/>
                <a:ea typeface="Adobe Fangsong Std R" panose="02020400000000000000" pitchFamily="18" charset="-128"/>
              </a:rPr>
              <a:t>W</a:t>
            </a:r>
            <a:r>
              <a:rPr kumimoji="0" lang="en-US" sz="2400" b="0" u="none" strike="noStrike" cap="none" normalizeH="0" baseline="0" dirty="0">
                <a:ln>
                  <a:noFill/>
                </a:ln>
                <a:solidFill>
                  <a:schemeClr val="tx1"/>
                </a:solidFill>
                <a:effectLst/>
                <a:latin typeface="+mj-lt"/>
                <a:ea typeface="Adobe Fangsong Std R" panose="02020400000000000000" pitchFamily="18" charset="-128"/>
              </a:rPr>
              <a:t>here,</a:t>
            </a:r>
          </a:p>
          <a:p>
            <a:pPr marL="0" marR="0" lvl="0" indent="0" algn="l" defTabSz="914400" rtl="0" eaLnBrk="0" fontAlgn="base" latinLnBrk="0" hangingPunct="0">
              <a:lnSpc>
                <a:spcPct val="100000"/>
              </a:lnSpc>
              <a:spcBef>
                <a:spcPct val="0"/>
              </a:spcBef>
              <a:spcAft>
                <a:spcPct val="0"/>
              </a:spcAft>
              <a:buClrTx/>
              <a:buSzTx/>
              <a:buFontTx/>
              <a:buNone/>
              <a:tabLst/>
            </a:pPr>
            <a:r>
              <a:rPr lang="en-US" sz="2400" dirty="0" err="1">
                <a:latin typeface="+mj-lt"/>
                <a:ea typeface="Adobe Fangsong Std R" panose="02020400000000000000" pitchFamily="18" charset="-128"/>
              </a:rPr>
              <a:t>P</a:t>
            </a:r>
            <a:r>
              <a:rPr kumimoji="0" lang="en-US" sz="2400" b="0" u="none" strike="noStrike" cap="none" normalizeH="0" baseline="-30000" dirty="0" err="1">
                <a:ln>
                  <a:noFill/>
                </a:ln>
                <a:solidFill>
                  <a:schemeClr val="tx1"/>
                </a:solidFill>
                <a:effectLst/>
                <a:latin typeface="+mj-lt"/>
                <a:ea typeface="Adobe Fangsong Std R" panose="02020400000000000000" pitchFamily="18" charset="-128"/>
              </a:rPr>
              <a:t>d</a:t>
            </a:r>
            <a:r>
              <a:rPr kumimoji="0" lang="en-US" sz="2400" b="0" u="none" strike="noStrike" cap="none" normalizeH="0" baseline="0" dirty="0">
                <a:ln>
                  <a:noFill/>
                </a:ln>
                <a:solidFill>
                  <a:schemeClr val="tx1"/>
                </a:solidFill>
                <a:effectLst/>
                <a:latin typeface="+mj-lt"/>
                <a:ea typeface="Adobe Fangsong Std R" panose="02020400000000000000" pitchFamily="18" charset="-128"/>
              </a:rPr>
              <a:t> = Pressure</a:t>
            </a:r>
            <a:endParaRPr kumimoji="0" lang="en-US" sz="2400" i="1" u="sng" strike="noStrike" cap="none" normalizeH="0" baseline="0" dirty="0">
              <a:ln>
                <a:noFill/>
              </a:ln>
              <a:solidFill>
                <a:schemeClr val="tx1"/>
              </a:solidFill>
              <a:effectLst/>
              <a:latin typeface="+mj-lt"/>
              <a:ea typeface="Adobe Fangsong Std R" panose="02020400000000000000" pitchFamily="18"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u="none" strike="noStrike" cap="none" normalizeH="0" baseline="0" dirty="0">
                <a:ln>
                  <a:noFill/>
                </a:ln>
                <a:solidFill>
                  <a:schemeClr val="tx1"/>
                </a:solidFill>
                <a:effectLst/>
                <a:latin typeface="+mj-lt"/>
                <a:ea typeface="Adobe Fangsong Std R" panose="02020400000000000000" pitchFamily="18" charset="-128"/>
              </a:rPr>
              <a:t>γ =</a:t>
            </a:r>
            <a:r>
              <a:rPr kumimoji="0" lang="en-US" sz="2400" b="0" u="none" strike="noStrike" cap="none" normalizeH="0" dirty="0">
                <a:ln>
                  <a:noFill/>
                </a:ln>
                <a:solidFill>
                  <a:schemeClr val="tx1"/>
                </a:solidFill>
                <a:effectLst/>
                <a:latin typeface="+mj-lt"/>
                <a:ea typeface="Adobe Fangsong Std R" panose="02020400000000000000" pitchFamily="18" charset="-128"/>
              </a:rPr>
              <a:t> Specific Weight</a:t>
            </a:r>
            <a:r>
              <a:rPr kumimoji="0" lang="en-US" sz="2400" b="0" u="none" strike="noStrike" cap="none" normalizeH="0" baseline="0" dirty="0">
                <a:ln>
                  <a:noFill/>
                </a:ln>
                <a:solidFill>
                  <a:schemeClr val="tx1"/>
                </a:solidFill>
                <a:effectLst/>
                <a:latin typeface="+mj-lt"/>
                <a:ea typeface="Adobe Fangsong Std R" panose="02020400000000000000" pitchFamily="18" charset="-128"/>
              </a:rPr>
              <a:t> of the fluid in the tube (</a:t>
            </a:r>
            <a:r>
              <a:rPr kumimoji="0" lang="en-US" sz="2400" b="0" u="none" strike="noStrike" cap="none" normalizeH="0" baseline="0" dirty="0" err="1">
                <a:ln>
                  <a:noFill/>
                </a:ln>
                <a:solidFill>
                  <a:schemeClr val="tx1"/>
                </a:solidFill>
                <a:effectLst/>
                <a:latin typeface="+mj-lt"/>
                <a:ea typeface="Adobe Fangsong Std R" panose="02020400000000000000" pitchFamily="18" charset="-128"/>
              </a:rPr>
              <a:t>kN</a:t>
            </a:r>
            <a:r>
              <a:rPr kumimoji="0" lang="en-US" sz="2400" b="0" u="none" strike="noStrike" cap="none" normalizeH="0" baseline="0" dirty="0">
                <a:ln>
                  <a:noFill/>
                </a:ln>
                <a:solidFill>
                  <a:schemeClr val="tx1"/>
                </a:solidFill>
                <a:effectLst/>
                <a:latin typeface="+mj-lt"/>
                <a:ea typeface="Adobe Fangsong Std R" panose="02020400000000000000" pitchFamily="18" charset="-128"/>
              </a:rPr>
              <a:t>/m</a:t>
            </a:r>
            <a:r>
              <a:rPr kumimoji="0" lang="en-US" sz="2400" b="0" u="none" strike="noStrike" cap="none" normalizeH="0" baseline="30000" dirty="0">
                <a:ln>
                  <a:noFill/>
                </a:ln>
                <a:solidFill>
                  <a:schemeClr val="tx1"/>
                </a:solidFill>
                <a:effectLst/>
                <a:latin typeface="+mj-lt"/>
                <a:ea typeface="Adobe Fangsong Std R" panose="02020400000000000000" pitchFamily="18" charset="-128"/>
              </a:rPr>
              <a:t>3</a:t>
            </a:r>
            <a:r>
              <a:rPr kumimoji="0" lang="en-US" sz="2400" b="0" u="none" strike="noStrike" cap="none" normalizeH="0" baseline="0" dirty="0">
                <a:ln>
                  <a:noFill/>
                </a:ln>
                <a:solidFill>
                  <a:schemeClr val="tx1"/>
                </a:solidFill>
                <a:effectLst/>
                <a:latin typeface="+mj-lt"/>
                <a:ea typeface="Adobe Fangsong Std R" panose="02020400000000000000" pitchFamily="18" charset="-128"/>
              </a:rPr>
              <a:t>, </a:t>
            </a:r>
            <a:r>
              <a:rPr kumimoji="0" lang="en-US" sz="2400" b="0" u="none" strike="noStrike" cap="none" normalizeH="0" baseline="0" dirty="0" err="1">
                <a:ln>
                  <a:noFill/>
                </a:ln>
                <a:solidFill>
                  <a:schemeClr val="tx1"/>
                </a:solidFill>
                <a:effectLst/>
                <a:latin typeface="+mj-lt"/>
                <a:ea typeface="Adobe Fangsong Std R" panose="02020400000000000000" pitchFamily="18" charset="-128"/>
              </a:rPr>
              <a:t>lb</a:t>
            </a:r>
            <a:r>
              <a:rPr kumimoji="0" lang="en-US" sz="2400" b="0" u="none" strike="noStrike" cap="none" normalizeH="0" baseline="0" dirty="0">
                <a:ln>
                  <a:noFill/>
                </a:ln>
                <a:solidFill>
                  <a:schemeClr val="tx1"/>
                </a:solidFill>
                <a:effectLst/>
                <a:latin typeface="+mj-lt"/>
                <a:ea typeface="Adobe Fangsong Std R" panose="02020400000000000000" pitchFamily="18" charset="-128"/>
              </a:rPr>
              <a:t>/ft</a:t>
            </a:r>
            <a:r>
              <a:rPr kumimoji="0" lang="en-US" sz="2400" b="0" u="none" strike="noStrike" cap="none" normalizeH="0" baseline="30000" dirty="0">
                <a:ln>
                  <a:noFill/>
                </a:ln>
                <a:solidFill>
                  <a:schemeClr val="tx1"/>
                </a:solidFill>
                <a:effectLst/>
                <a:latin typeface="+mj-lt"/>
                <a:ea typeface="Adobe Fangsong Std R" panose="02020400000000000000" pitchFamily="18" charset="-128"/>
              </a:rPr>
              <a:t>3</a:t>
            </a:r>
            <a:r>
              <a:rPr kumimoji="0" lang="en-US" sz="2400" b="0" u="none" strike="noStrike" cap="none" normalizeH="0" baseline="0" dirty="0">
                <a:ln>
                  <a:noFill/>
                </a:ln>
                <a:solidFill>
                  <a:schemeClr val="tx1"/>
                </a:solidFill>
                <a:effectLst/>
                <a:latin typeface="+mj-lt"/>
                <a:ea typeface="Adobe Fangsong Std R" panose="02020400000000000000" pitchFamily="18"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u="none" strike="noStrike" cap="none" normalizeH="0" baseline="0" dirty="0">
                <a:ln>
                  <a:noFill/>
                </a:ln>
                <a:solidFill>
                  <a:schemeClr val="tx1"/>
                </a:solidFill>
                <a:effectLst/>
                <a:latin typeface="+mj-lt"/>
                <a:ea typeface="Adobe Fangsong Std R" panose="02020400000000000000" pitchFamily="18" charset="-128"/>
              </a:rPr>
              <a:t>ρ = density (kg/m</a:t>
            </a:r>
            <a:r>
              <a:rPr kumimoji="0" lang="en-US" sz="2400" b="0" u="none" strike="noStrike" cap="none" normalizeH="0" baseline="30000" dirty="0">
                <a:ln>
                  <a:noFill/>
                </a:ln>
                <a:solidFill>
                  <a:schemeClr val="tx1"/>
                </a:solidFill>
                <a:effectLst/>
                <a:latin typeface="+mj-lt"/>
                <a:ea typeface="Adobe Fangsong Std R" panose="02020400000000000000" pitchFamily="18" charset="-128"/>
              </a:rPr>
              <a:t>3</a:t>
            </a:r>
            <a:r>
              <a:rPr kumimoji="0" lang="en-US" sz="2400" b="0" u="none" strike="noStrike" cap="none" normalizeH="0" baseline="0" dirty="0">
                <a:ln>
                  <a:noFill/>
                </a:ln>
                <a:solidFill>
                  <a:schemeClr val="tx1"/>
                </a:solidFill>
                <a:effectLst/>
                <a:latin typeface="+mj-lt"/>
                <a:ea typeface="Adobe Fangsong Std R" panose="02020400000000000000" pitchFamily="18" charset="-128"/>
              </a:rPr>
              <a:t>, </a:t>
            </a:r>
            <a:r>
              <a:rPr kumimoji="0" lang="en-US" sz="2400" b="0" u="none" strike="noStrike" cap="none" normalizeH="0" baseline="0" dirty="0" err="1">
                <a:ln>
                  <a:noFill/>
                </a:ln>
                <a:solidFill>
                  <a:schemeClr val="tx1"/>
                </a:solidFill>
                <a:effectLst/>
                <a:latin typeface="+mj-lt"/>
                <a:ea typeface="Adobe Fangsong Std R" panose="02020400000000000000" pitchFamily="18" charset="-128"/>
              </a:rPr>
              <a:t>lb</a:t>
            </a:r>
            <a:r>
              <a:rPr kumimoji="0" lang="en-US" sz="2400" b="0" u="none" strike="noStrike" cap="none" normalizeH="0" baseline="0" dirty="0">
                <a:ln>
                  <a:noFill/>
                </a:ln>
                <a:solidFill>
                  <a:schemeClr val="tx1"/>
                </a:solidFill>
                <a:effectLst/>
                <a:latin typeface="+mj-lt"/>
                <a:ea typeface="Adobe Fangsong Std R" panose="02020400000000000000" pitchFamily="18" charset="-128"/>
              </a:rPr>
              <a:t>/ft</a:t>
            </a:r>
            <a:r>
              <a:rPr kumimoji="0" lang="en-US" sz="2400" b="0" u="none" strike="noStrike" cap="none" normalizeH="0" baseline="30000" dirty="0">
                <a:ln>
                  <a:noFill/>
                </a:ln>
                <a:solidFill>
                  <a:schemeClr val="tx1"/>
                </a:solidFill>
                <a:effectLst/>
                <a:latin typeface="+mj-lt"/>
                <a:ea typeface="Adobe Fangsong Std R" panose="02020400000000000000" pitchFamily="18" charset="-128"/>
              </a:rPr>
              <a:t>3</a:t>
            </a:r>
            <a:r>
              <a:rPr kumimoji="0" lang="en-US" sz="2400" b="0" u="none" strike="noStrike" cap="none" normalizeH="0" baseline="0" dirty="0">
                <a:ln>
                  <a:noFill/>
                </a:ln>
                <a:solidFill>
                  <a:schemeClr val="tx1"/>
                </a:solidFill>
                <a:effectLst/>
                <a:latin typeface="+mj-lt"/>
                <a:ea typeface="Adobe Fangsong Std R" panose="02020400000000000000" pitchFamily="18" charset="-128"/>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u="none" strike="noStrike" cap="none" normalizeH="0" baseline="0" dirty="0">
                <a:ln>
                  <a:noFill/>
                </a:ln>
                <a:solidFill>
                  <a:schemeClr val="tx1"/>
                </a:solidFill>
                <a:effectLst/>
                <a:latin typeface="+mj-lt"/>
                <a:ea typeface="Adobe Fangsong Std R" panose="02020400000000000000" pitchFamily="18" charset="-128"/>
              </a:rPr>
              <a:t>g = acceleration of gravity (9.81 m/s</a:t>
            </a:r>
            <a:r>
              <a:rPr kumimoji="0" lang="en-US" sz="2400" b="0" u="none" strike="noStrike" cap="none" normalizeH="0" baseline="30000" dirty="0">
                <a:ln>
                  <a:noFill/>
                </a:ln>
                <a:solidFill>
                  <a:schemeClr val="tx1"/>
                </a:solidFill>
                <a:effectLst/>
                <a:latin typeface="+mj-lt"/>
                <a:ea typeface="Adobe Fangsong Std R" panose="02020400000000000000" pitchFamily="18" charset="-128"/>
              </a:rPr>
              <a:t>2</a:t>
            </a:r>
            <a:r>
              <a:rPr kumimoji="0" lang="en-US" sz="2400" b="0" u="none" strike="noStrike" cap="none" normalizeH="0" baseline="0" dirty="0">
                <a:ln>
                  <a:noFill/>
                </a:ln>
                <a:solidFill>
                  <a:schemeClr val="tx1"/>
                </a:solidFill>
                <a:effectLst/>
                <a:latin typeface="+mj-lt"/>
                <a:ea typeface="Adobe Fangsong Std R" panose="02020400000000000000" pitchFamily="18" charset="-128"/>
              </a:rPr>
              <a:t>, 32.174 </a:t>
            </a:r>
            <a:r>
              <a:rPr kumimoji="0" lang="en-US" sz="2400" b="0" u="none" strike="noStrike" cap="none" normalizeH="0" baseline="0" dirty="0" err="1">
                <a:ln>
                  <a:noFill/>
                </a:ln>
                <a:solidFill>
                  <a:schemeClr val="tx1"/>
                </a:solidFill>
                <a:effectLst/>
                <a:latin typeface="+mj-lt"/>
                <a:ea typeface="Adobe Fangsong Std R" panose="02020400000000000000" pitchFamily="18" charset="-128"/>
              </a:rPr>
              <a:t>ft</a:t>
            </a:r>
            <a:r>
              <a:rPr kumimoji="0" lang="en-US" sz="2400" b="0" u="none" strike="noStrike" cap="none" normalizeH="0" baseline="0" dirty="0">
                <a:ln>
                  <a:noFill/>
                </a:ln>
                <a:solidFill>
                  <a:schemeClr val="tx1"/>
                </a:solidFill>
                <a:effectLst/>
                <a:latin typeface="+mj-lt"/>
                <a:ea typeface="Adobe Fangsong Std R" panose="02020400000000000000" pitchFamily="18" charset="-128"/>
              </a:rPr>
              <a:t>/s</a:t>
            </a:r>
            <a:r>
              <a:rPr kumimoji="0" lang="en-US" sz="2400" b="0" u="none" strike="noStrike" cap="none" normalizeH="0" baseline="30000" dirty="0">
                <a:ln>
                  <a:noFill/>
                </a:ln>
                <a:solidFill>
                  <a:schemeClr val="tx1"/>
                </a:solidFill>
                <a:effectLst/>
                <a:latin typeface="+mj-lt"/>
                <a:ea typeface="Adobe Fangsong Std R" panose="02020400000000000000" pitchFamily="18" charset="-128"/>
              </a:rPr>
              <a:t>2</a:t>
            </a:r>
            <a:r>
              <a:rPr kumimoji="0" lang="en-US" sz="2400" b="0" u="none" strike="noStrike" cap="none" normalizeH="0" baseline="0" dirty="0">
                <a:ln>
                  <a:noFill/>
                </a:ln>
                <a:solidFill>
                  <a:schemeClr val="tx1"/>
                </a:solidFill>
                <a:effectLst/>
                <a:latin typeface="+mj-lt"/>
                <a:ea typeface="Adobe Fangsong Std R" panose="02020400000000000000" pitchFamily="18" charset="-128"/>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u="none" strike="noStrike" cap="none" normalizeH="0" baseline="0" dirty="0">
                <a:ln>
                  <a:noFill/>
                </a:ln>
                <a:solidFill>
                  <a:schemeClr val="tx1"/>
                </a:solidFill>
                <a:effectLst/>
                <a:latin typeface="+mj-lt"/>
                <a:ea typeface="Adobe Fangsong Std R" panose="02020400000000000000" pitchFamily="18" charset="-128"/>
              </a:rPr>
              <a:t>h = liquid height (m, </a:t>
            </a:r>
            <a:r>
              <a:rPr kumimoji="0" lang="en-US" sz="2400" b="0" u="none" strike="noStrike" cap="none" normalizeH="0" baseline="0" dirty="0" err="1">
                <a:ln>
                  <a:noFill/>
                </a:ln>
                <a:solidFill>
                  <a:schemeClr val="tx1"/>
                </a:solidFill>
                <a:effectLst/>
                <a:latin typeface="+mj-lt"/>
                <a:ea typeface="Adobe Fangsong Std R" panose="02020400000000000000" pitchFamily="18" charset="-128"/>
              </a:rPr>
              <a:t>ft</a:t>
            </a:r>
            <a:r>
              <a:rPr kumimoji="0" lang="en-US" sz="2400" b="0" u="none" strike="noStrike" cap="none" normalizeH="0" baseline="0" dirty="0">
                <a:ln>
                  <a:noFill/>
                </a:ln>
                <a:solidFill>
                  <a:schemeClr val="tx1"/>
                </a:solidFill>
                <a:effectLst/>
                <a:latin typeface="+mj-lt"/>
                <a:ea typeface="Adobe Fangsong Std R" panose="02020400000000000000" pitchFamily="18" charset="-128"/>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u="none" strike="noStrike" cap="none" normalizeH="0" baseline="0" dirty="0">
                <a:ln>
                  <a:noFill/>
                </a:ln>
                <a:solidFill>
                  <a:srgbClr val="000000"/>
                </a:solidFill>
                <a:effectLst/>
                <a:latin typeface="+mj-lt"/>
                <a:ea typeface="Adobe Fangsong Std R" panose="02020400000000000000" pitchFamily="18" charset="-128"/>
              </a:rPr>
              <a:t>The specific weight of water, which is the most commonly used fluid in u-tube manometers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u="none" strike="noStrike" cap="none" normalizeH="0" baseline="0" dirty="0">
                <a:ln>
                  <a:noFill/>
                </a:ln>
                <a:solidFill>
                  <a:srgbClr val="000000"/>
                </a:solidFill>
                <a:effectLst/>
                <a:latin typeface="+mj-lt"/>
                <a:ea typeface="Adobe Fangsong Std R" panose="02020400000000000000" pitchFamily="18" charset="-128"/>
              </a:rPr>
              <a:t>is 9.81 </a:t>
            </a:r>
            <a:r>
              <a:rPr kumimoji="0" lang="en-US" sz="2400" b="0" u="none" strike="noStrike" cap="none" normalizeH="0" baseline="0" dirty="0" err="1">
                <a:ln>
                  <a:noFill/>
                </a:ln>
                <a:solidFill>
                  <a:srgbClr val="000000"/>
                </a:solidFill>
                <a:effectLst/>
                <a:latin typeface="+mj-lt"/>
                <a:ea typeface="Adobe Fangsong Std R" panose="02020400000000000000" pitchFamily="18" charset="-128"/>
              </a:rPr>
              <a:t>kN</a:t>
            </a:r>
            <a:r>
              <a:rPr kumimoji="0" lang="en-US" sz="2400" b="0" u="none" strike="noStrike" cap="none" normalizeH="0" baseline="0" dirty="0">
                <a:ln>
                  <a:noFill/>
                </a:ln>
                <a:solidFill>
                  <a:srgbClr val="000000"/>
                </a:solidFill>
                <a:effectLst/>
                <a:latin typeface="+mj-lt"/>
                <a:ea typeface="Adobe Fangsong Std R" panose="02020400000000000000" pitchFamily="18" charset="-128"/>
              </a:rPr>
              <a:t>/m</a:t>
            </a:r>
            <a:r>
              <a:rPr kumimoji="0" lang="en-US" sz="2400" b="0" u="none" strike="noStrike" cap="none" normalizeH="0" baseline="30000" dirty="0">
                <a:ln>
                  <a:noFill/>
                </a:ln>
                <a:solidFill>
                  <a:srgbClr val="000000"/>
                </a:solidFill>
                <a:effectLst/>
                <a:latin typeface="+mj-lt"/>
                <a:ea typeface="Adobe Fangsong Std R" panose="02020400000000000000" pitchFamily="18" charset="-128"/>
              </a:rPr>
              <a:t>3</a:t>
            </a:r>
            <a:r>
              <a:rPr kumimoji="0" lang="en-US" sz="2400" b="0" u="none" strike="noStrike" cap="none" normalizeH="0" baseline="0" dirty="0">
                <a:ln>
                  <a:noFill/>
                </a:ln>
                <a:solidFill>
                  <a:srgbClr val="000000"/>
                </a:solidFill>
                <a:effectLst/>
                <a:latin typeface="+mj-lt"/>
                <a:ea typeface="Adobe Fangsong Std R" panose="02020400000000000000" pitchFamily="18" charset="-128"/>
              </a:rPr>
              <a:t> or 62.4 </a:t>
            </a:r>
            <a:r>
              <a:rPr kumimoji="0" lang="en-US" sz="2400" b="0" u="none" strike="noStrike" cap="none" normalizeH="0" baseline="0" dirty="0" err="1">
                <a:ln>
                  <a:noFill/>
                </a:ln>
                <a:solidFill>
                  <a:srgbClr val="000000"/>
                </a:solidFill>
                <a:effectLst/>
                <a:latin typeface="+mj-lt"/>
                <a:ea typeface="Adobe Fangsong Std R" panose="02020400000000000000" pitchFamily="18" charset="-128"/>
              </a:rPr>
              <a:t>lb</a:t>
            </a:r>
            <a:r>
              <a:rPr kumimoji="0" lang="en-US" sz="2400" b="0" u="none" strike="noStrike" cap="none" normalizeH="0" baseline="0" dirty="0">
                <a:ln>
                  <a:noFill/>
                </a:ln>
                <a:solidFill>
                  <a:srgbClr val="000000"/>
                </a:solidFill>
                <a:effectLst/>
                <a:latin typeface="+mj-lt"/>
                <a:ea typeface="Adobe Fangsong Std R" panose="02020400000000000000" pitchFamily="18" charset="-128"/>
              </a:rPr>
              <a:t>/ft</a:t>
            </a:r>
            <a:r>
              <a:rPr kumimoji="0" lang="en-US" sz="2400" b="0" u="none" strike="noStrike" cap="none" normalizeH="0" baseline="30000" dirty="0">
                <a:ln>
                  <a:noFill/>
                </a:ln>
                <a:solidFill>
                  <a:srgbClr val="000000"/>
                </a:solidFill>
                <a:effectLst/>
                <a:latin typeface="+mj-lt"/>
                <a:ea typeface="Adobe Fangsong Std R" panose="02020400000000000000" pitchFamily="18" charset="-128"/>
              </a:rPr>
              <a:t>3</a:t>
            </a:r>
            <a:r>
              <a:rPr kumimoji="0" lang="en-US" sz="2400" b="0" u="none" strike="noStrike" cap="none" normalizeH="0" baseline="0" dirty="0">
                <a:ln>
                  <a:noFill/>
                </a:ln>
                <a:solidFill>
                  <a:srgbClr val="000000"/>
                </a:solidFill>
                <a:effectLst/>
                <a:latin typeface="+mj-lt"/>
                <a:ea typeface="Adobe Fangsong Std R" panose="02020400000000000000" pitchFamily="18" charset="-128"/>
              </a:rPr>
              <a:t>.</a:t>
            </a:r>
            <a:endParaRPr kumimoji="0" lang="en-US" sz="2400" b="0" u="none" strike="noStrike" cap="none" normalizeH="0" baseline="0" dirty="0">
              <a:ln>
                <a:noFill/>
              </a:ln>
              <a:solidFill>
                <a:schemeClr val="tx1"/>
              </a:solidFill>
              <a:effectLst/>
              <a:latin typeface="+mj-lt"/>
              <a:ea typeface="Adobe Fangsong Std R" panose="02020400000000000000" pitchFamily="18" charset="-128"/>
            </a:endParaRPr>
          </a:p>
        </p:txBody>
      </p:sp>
    </p:spTree>
    <p:extLst>
      <p:ext uri="{BB962C8B-B14F-4D97-AF65-F5344CB8AC3E}">
        <p14:creationId xmlns:p14="http://schemas.microsoft.com/office/powerpoint/2010/main" val="62119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Well Type Manometer :</a:t>
            </a:r>
          </a:p>
        </p:txBody>
      </p:sp>
      <p:sp>
        <p:nvSpPr>
          <p:cNvPr id="3" name="Content Placeholder 2"/>
          <p:cNvSpPr>
            <a:spLocks noGrp="1"/>
          </p:cNvSpPr>
          <p:nvPr>
            <p:ph idx="1"/>
          </p:nvPr>
        </p:nvSpPr>
        <p:spPr/>
        <p:txBody>
          <a:bodyPr>
            <a:normAutofit fontScale="92500" lnSpcReduction="20000"/>
          </a:bodyPr>
          <a:lstStyle/>
          <a:p>
            <a:r>
              <a:rPr lang="en-US" dirty="0"/>
              <a:t> An easier-to-read scale can be attached to the Well manometer, when the liquid surface area on the high-pressure side is 1000 or more times greater than the area on the low pressure side. </a:t>
            </a:r>
          </a:p>
          <a:p>
            <a:r>
              <a:rPr lang="en-US" dirty="0"/>
              <a:t>Therefore, changes in d/p cause variation only in the column height on the low side, as shown in Figure, but leave the high side level practically unaffected. </a:t>
            </a:r>
          </a:p>
          <a:p>
            <a:r>
              <a:rPr lang="en-US" dirty="0"/>
              <a:t>Changes in well liquid level are compensated for by sliding the scale zero to match this level. </a:t>
            </a:r>
          </a:p>
          <a:p>
            <a:r>
              <a:rPr lang="en-US" dirty="0"/>
              <a:t>If a1 and a2 are the areas of the well and the capillary, and if (h1-h2) is the difference in height in the well due to the pressure difference (p1-p2) as shown, at balance, then</a:t>
            </a:r>
          </a:p>
          <a:p>
            <a:pPr marL="0" indent="0" fontAlgn="base">
              <a:buNone/>
            </a:pPr>
            <a:endParaRPr lang="en-US" b="1" dirty="0"/>
          </a:p>
          <a:p>
            <a:pPr marL="0" indent="0" fontAlgn="base">
              <a:buNone/>
            </a:pPr>
            <a:r>
              <a:rPr lang="en-US" b="1" dirty="0"/>
              <a:t>                                              p1-p2 = </a:t>
            </a:r>
            <a:r>
              <a:rPr lang="en-US" b="1" dirty="0" err="1"/>
              <a:t>dm.h</a:t>
            </a:r>
            <a:r>
              <a:rPr lang="en-US" b="1" dirty="0"/>
              <a:t> (1+a2/a1)</a:t>
            </a:r>
          </a:p>
          <a:p>
            <a:endParaRPr lang="en-US" dirty="0"/>
          </a:p>
        </p:txBody>
      </p:sp>
    </p:spTree>
    <p:extLst>
      <p:ext uri="{BB962C8B-B14F-4D97-AF65-F5344CB8AC3E}">
        <p14:creationId xmlns:p14="http://schemas.microsoft.com/office/powerpoint/2010/main" val="3035841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faculty\Desktop\Pressure measurement_files\pressure-measurement-5-320.jpg"/>
          <p:cNvPicPr>
            <a:picLocks noChangeAspect="1" noChangeArrowheads="1"/>
          </p:cNvPicPr>
          <p:nvPr/>
        </p:nvPicPr>
        <p:blipFill>
          <a:blip r:embed="rId2"/>
          <a:srcRect/>
          <a:stretch>
            <a:fillRect/>
          </a:stretch>
        </p:blipFill>
        <p:spPr bwMode="auto">
          <a:xfrm>
            <a:off x="457200" y="0"/>
            <a:ext cx="11460480" cy="6858000"/>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22960" y="289560"/>
            <a:ext cx="10896600" cy="6096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4868" y="870440"/>
            <a:ext cx="5116132" cy="4988229"/>
          </a:xfrm>
        </p:spPr>
      </p:pic>
    </p:spTree>
    <p:extLst>
      <p:ext uri="{BB962C8B-B14F-4D97-AF65-F5344CB8AC3E}">
        <p14:creationId xmlns:p14="http://schemas.microsoft.com/office/powerpoint/2010/main" val="482428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rot="10800000" flipV="1">
            <a:off x="746760" y="492041"/>
            <a:ext cx="10576560" cy="489364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tab pos="228600" algn="l"/>
                <a:tab pos="342900" algn="l"/>
              </a:tabLst>
            </a:pPr>
            <a:r>
              <a:rPr kumimoji="0" lang="en-US" sz="2400" b="0" i="0" u="none" strike="noStrike" cap="none" normalizeH="0" baseline="0" dirty="0">
                <a:ln>
                  <a:noFill/>
                </a:ln>
                <a:solidFill>
                  <a:schemeClr val="tx1"/>
                </a:solidFill>
                <a:effectLst/>
                <a:latin typeface="Arial" pitchFamily="34" charset="0"/>
                <a:ea typeface="Times New Roman" pitchFamily="18" charset="0"/>
                <a:cs typeface="Arial" pitchFamily="34" charset="0"/>
              </a:rPr>
              <a:t> Problem</a:t>
            </a:r>
          </a:p>
          <a:p>
            <a:pPr marL="0" marR="0" lvl="0" indent="0" algn="just" defTabSz="914400" rtl="0" eaLnBrk="1" fontAlgn="base" latinLnBrk="0" hangingPunct="1">
              <a:lnSpc>
                <a:spcPct val="100000"/>
              </a:lnSpc>
              <a:spcBef>
                <a:spcPct val="0"/>
              </a:spcBef>
              <a:spcAft>
                <a:spcPct val="0"/>
              </a:spcAft>
              <a:buClrTx/>
              <a:buSzTx/>
              <a:buFontTx/>
              <a:buNone/>
              <a:tabLst>
                <a:tab pos="228600" algn="l"/>
                <a:tab pos="342900" algn="l"/>
              </a:tabLst>
            </a:pPr>
            <a:endParaRPr lang="en-US" sz="2400" dirty="0">
              <a:latin typeface="Arial" pitchFamily="34" charset="0"/>
              <a:ea typeface="Times New Roman" pitchFamily="18"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tab pos="228600" algn="l"/>
                <a:tab pos="342900" algn="l"/>
              </a:tabLst>
            </a:pPr>
            <a:r>
              <a:rPr kumimoji="0" lang="en-US" sz="2400" b="0" i="0" u="none" strike="noStrike" cap="none" normalizeH="0" baseline="0" dirty="0">
                <a:ln>
                  <a:noFill/>
                </a:ln>
                <a:solidFill>
                  <a:schemeClr val="tx1"/>
                </a:solidFill>
                <a:effectLst/>
                <a:latin typeface="Arial" pitchFamily="34" charset="0"/>
                <a:ea typeface="Times New Roman" pitchFamily="18" charset="0"/>
                <a:cs typeface="Arial" pitchFamily="34" charset="0"/>
              </a:rPr>
              <a:t>A mercury manometer reading at the top of a tower is 94.5 </a:t>
            </a:r>
            <a:r>
              <a:rPr kumimoji="0" lang="en-US" sz="2400" b="0" i="1" u="none" strike="noStrike" cap="none" normalizeH="0" baseline="0" dirty="0" err="1">
                <a:ln>
                  <a:noFill/>
                </a:ln>
                <a:solidFill>
                  <a:schemeClr val="tx1"/>
                </a:solidFill>
                <a:effectLst/>
                <a:latin typeface="Arial" pitchFamily="34" charset="0"/>
                <a:ea typeface="Times New Roman" pitchFamily="18" charset="0"/>
                <a:cs typeface="Arial" pitchFamily="34" charset="0"/>
              </a:rPr>
              <a:t>KPa</a:t>
            </a:r>
            <a:r>
              <a:rPr kumimoji="0" lang="en-US" sz="2400" b="0" i="0" u="none" strike="noStrike" cap="none" normalizeH="0" baseline="0" dirty="0">
                <a:ln>
                  <a:noFill/>
                </a:ln>
                <a:solidFill>
                  <a:schemeClr val="tx1"/>
                </a:solidFill>
                <a:effectLst/>
                <a:latin typeface="Arial" pitchFamily="34" charset="0"/>
                <a:ea typeface="Times New Roman" pitchFamily="18" charset="0"/>
                <a:cs typeface="Arial" pitchFamily="34" charset="0"/>
              </a:rPr>
              <a:t>  and at the bottom  is 76 </a:t>
            </a:r>
            <a:r>
              <a:rPr kumimoji="0" lang="en-US" sz="2400" b="0" i="1" u="none" strike="noStrike" cap="none" normalizeH="0" baseline="0" dirty="0">
                <a:ln>
                  <a:noFill/>
                </a:ln>
                <a:solidFill>
                  <a:schemeClr val="tx1"/>
                </a:solidFill>
                <a:effectLst/>
                <a:latin typeface="Arial" pitchFamily="34" charset="0"/>
                <a:ea typeface="Times New Roman" pitchFamily="18" charset="0"/>
                <a:cs typeface="Arial" pitchFamily="34" charset="0"/>
              </a:rPr>
              <a:t>cm</a:t>
            </a:r>
            <a:r>
              <a:rPr kumimoji="0" lang="en-US" sz="2400" b="0" i="0" u="none" strike="noStrike" cap="none" normalizeH="0" baseline="0" dirty="0">
                <a:ln>
                  <a:noFill/>
                </a:ln>
                <a:solidFill>
                  <a:schemeClr val="tx1"/>
                </a:solidFill>
                <a:effectLst/>
                <a:latin typeface="Arial" pitchFamily="34" charset="0"/>
                <a:ea typeface="Times New Roman" pitchFamily="18" charset="0"/>
                <a:cs typeface="Arial" pitchFamily="34" charset="0"/>
              </a:rPr>
              <a:t> </a:t>
            </a:r>
            <a:r>
              <a:rPr kumimoji="0" lang="en-US" sz="2400" b="0" i="1" u="none" strike="noStrike" cap="none" normalizeH="0" baseline="0" dirty="0">
                <a:ln>
                  <a:noFill/>
                </a:ln>
                <a:solidFill>
                  <a:schemeClr val="tx1"/>
                </a:solidFill>
                <a:effectLst/>
                <a:latin typeface="Arial" pitchFamily="34" charset="0"/>
                <a:ea typeface="Times New Roman" pitchFamily="18" charset="0"/>
                <a:cs typeface="Arial" pitchFamily="34" charset="0"/>
              </a:rPr>
              <a:t>Hg</a:t>
            </a:r>
            <a:r>
              <a:rPr kumimoji="0" lang="en-US" sz="2400" b="0" i="0" u="none" strike="noStrike" cap="none" normalizeH="0" baseline="0" dirty="0">
                <a:ln>
                  <a:noFill/>
                </a:ln>
                <a:solidFill>
                  <a:schemeClr val="tx1"/>
                </a:solidFill>
                <a:effectLst/>
                <a:latin typeface="Arial" pitchFamily="34" charset="0"/>
                <a:ea typeface="Times New Roman" pitchFamily="18" charset="0"/>
                <a:cs typeface="Arial" pitchFamily="34" charset="0"/>
              </a:rPr>
              <a:t>. Calculate the height of the tower if the density of air between top  and    bottom is 1.258 * 10</a:t>
            </a:r>
            <a:r>
              <a:rPr kumimoji="0" lang="en-US" sz="2400" b="0" i="0" u="none" strike="noStrike" cap="none" normalizeH="0" baseline="30000" dirty="0">
                <a:ln>
                  <a:noFill/>
                </a:ln>
                <a:solidFill>
                  <a:schemeClr val="tx1"/>
                </a:solidFill>
                <a:effectLst/>
                <a:latin typeface="Arial" pitchFamily="34" charset="0"/>
                <a:ea typeface="Times New Roman" pitchFamily="18" charset="0"/>
                <a:cs typeface="Arial" pitchFamily="34" charset="0"/>
              </a:rPr>
              <a:t>-3</a:t>
            </a:r>
            <a:r>
              <a:rPr kumimoji="0" lang="en-US" sz="2400" b="0" i="0" u="none" strike="noStrike" cap="none" normalizeH="0" baseline="0" dirty="0">
                <a:ln>
                  <a:noFill/>
                </a:ln>
                <a:solidFill>
                  <a:schemeClr val="tx1"/>
                </a:solidFill>
                <a:effectLst/>
                <a:latin typeface="Arial" pitchFamily="34" charset="0"/>
                <a:ea typeface="Times New Roman" pitchFamily="18" charset="0"/>
                <a:cs typeface="Arial" pitchFamily="34" charset="0"/>
              </a:rPr>
              <a:t> </a:t>
            </a:r>
            <a:r>
              <a:rPr kumimoji="0" lang="en-US" sz="2400" b="0" i="1" u="none" strike="noStrike" cap="none" normalizeH="0" baseline="0" dirty="0">
                <a:ln>
                  <a:noFill/>
                </a:ln>
                <a:solidFill>
                  <a:schemeClr val="tx1"/>
                </a:solidFill>
                <a:effectLst/>
                <a:latin typeface="Arial" pitchFamily="34" charset="0"/>
                <a:ea typeface="Times New Roman" pitchFamily="18" charset="0"/>
                <a:cs typeface="Arial" pitchFamily="34" charset="0"/>
              </a:rPr>
              <a:t>g / cm</a:t>
            </a:r>
            <a:r>
              <a:rPr kumimoji="0" lang="en-US" sz="2400" b="0" i="1" u="none" strike="noStrike" cap="none" normalizeH="0" baseline="30000" dirty="0">
                <a:ln>
                  <a:noFill/>
                </a:ln>
                <a:solidFill>
                  <a:schemeClr val="tx1"/>
                </a:solidFill>
                <a:effectLst/>
                <a:latin typeface="Arial" pitchFamily="34" charset="0"/>
                <a:ea typeface="Times New Roman" pitchFamily="18" charset="0"/>
                <a:cs typeface="Arial" pitchFamily="34" charset="0"/>
              </a:rPr>
              <a:t>3</a:t>
            </a:r>
            <a:r>
              <a:rPr kumimoji="0" lang="en-US" sz="2400" b="0" i="1" u="none" strike="noStrike" cap="none" normalizeH="0" baseline="0" dirty="0">
                <a:ln>
                  <a:noFill/>
                </a:ln>
                <a:solidFill>
                  <a:schemeClr val="tx1"/>
                </a:solidFill>
                <a:effectLst/>
                <a:latin typeface="Arial" pitchFamily="34" charset="0"/>
                <a:ea typeface="Times New Roman" pitchFamily="18" charset="0"/>
                <a:cs typeface="Arial" pitchFamily="34" charset="0"/>
              </a:rPr>
              <a:t>.</a:t>
            </a:r>
            <a:endParaRPr kumimoji="0" lang="en-US" sz="24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28600" algn="l"/>
                <a:tab pos="342900" algn="l"/>
              </a:tabLst>
            </a:pPr>
            <a:endParaRPr kumimoji="0" lang="en-US" sz="2400" b="0" i="0" u="none" strike="noStrike" cap="none" normalizeH="0" baseline="0" dirty="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28600" algn="l"/>
                <a:tab pos="342900" algn="l"/>
              </a:tabLst>
            </a:pPr>
            <a:endParaRPr lang="en-US" sz="2400" dirty="0">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28600" algn="l"/>
                <a:tab pos="342900" algn="l"/>
              </a:tabLst>
            </a:pPr>
            <a:r>
              <a:rPr kumimoji="0" lang="en-US" sz="2400" b="0" i="0" u="none" strike="noStrike" cap="none" normalizeH="0" baseline="0" dirty="0" err="1">
                <a:ln>
                  <a:noFill/>
                </a:ln>
                <a:solidFill>
                  <a:schemeClr val="tx1"/>
                </a:solidFill>
                <a:effectLst/>
                <a:latin typeface="Arial" pitchFamily="34" charset="0"/>
                <a:ea typeface="Times New Roman" pitchFamily="18" charset="0"/>
                <a:cs typeface="Arial" pitchFamily="34" charset="0"/>
              </a:rPr>
              <a:t>Soluation</a:t>
            </a:r>
            <a:r>
              <a:rPr kumimoji="0" lang="en-US" sz="2400" b="0" i="0" u="none" strike="noStrike" cap="none" normalizeH="0" baseline="0" dirty="0">
                <a:ln>
                  <a:noFill/>
                </a:ln>
                <a:solidFill>
                  <a:schemeClr val="tx1"/>
                </a:solidFill>
                <a:effectLst/>
                <a:latin typeface="Arial" pitchFamily="34" charset="0"/>
                <a:ea typeface="Times New Roman" pitchFamily="18" charset="0"/>
                <a:cs typeface="Arial"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tab pos="228600" algn="l"/>
                <a:tab pos="342900" algn="l"/>
              </a:tabLst>
            </a:pPr>
            <a:endParaRPr kumimoji="0" lang="en-US" sz="2400" b="0" i="0" u="none" strike="noStrike" cap="none" normalizeH="0" baseline="0" dirty="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28600" algn="l"/>
                <a:tab pos="342900" algn="l"/>
              </a:tabLst>
            </a:pPr>
            <a:endParaRPr lang="en-US" sz="2400" dirty="0">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28600" algn="l"/>
                <a:tab pos="342900" algn="l"/>
              </a:tabLst>
            </a:pPr>
            <a:r>
              <a:rPr kumimoji="0" lang="en-US" sz="2400" b="0" i="0" u="none" strike="noStrike" cap="none" normalizeH="0" baseline="0" dirty="0">
                <a:ln>
                  <a:noFill/>
                </a:ln>
                <a:solidFill>
                  <a:schemeClr val="tx1"/>
                </a:solidFill>
                <a:effectLst/>
                <a:latin typeface="Arial" pitchFamily="34" charset="0"/>
                <a:ea typeface="Times New Roman" pitchFamily="18" charset="0"/>
                <a:cs typeface="Arial" pitchFamily="34" charset="0"/>
              </a:rPr>
              <a:t>76 cm Hg = 100 </a:t>
            </a:r>
            <a:r>
              <a:rPr kumimoji="0" lang="en-US" sz="2400" b="0" i="0" u="none" strike="noStrike" cap="none" normalizeH="0" baseline="0" dirty="0" err="1">
                <a:ln>
                  <a:noFill/>
                </a:ln>
                <a:solidFill>
                  <a:schemeClr val="tx1"/>
                </a:solidFill>
                <a:effectLst/>
                <a:latin typeface="Arial" pitchFamily="34" charset="0"/>
                <a:ea typeface="Times New Roman" pitchFamily="18" charset="0"/>
                <a:cs typeface="Arial" pitchFamily="34" charset="0"/>
              </a:rPr>
              <a:t>KPa</a:t>
            </a:r>
            <a:endParaRPr kumimoji="0" lang="en-US" sz="24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28600" algn="l"/>
                <a:tab pos="342900" algn="l"/>
              </a:tabLst>
            </a:pPr>
            <a:r>
              <a:rPr kumimoji="0" lang="en-US" sz="2400" b="0" i="0" u="none" strike="noStrike" cap="none" normalizeH="0" baseline="0" dirty="0">
                <a:ln>
                  <a:noFill/>
                </a:ln>
                <a:solidFill>
                  <a:schemeClr val="tx1"/>
                </a:solidFill>
                <a:effectLst/>
                <a:latin typeface="Arial" pitchFamily="34" charset="0"/>
                <a:ea typeface="Times New Roman" pitchFamily="18" charset="0"/>
                <a:cs typeface="Arial" pitchFamily="34" charset="0"/>
              </a:rPr>
              <a:t>     </a:t>
            </a:r>
            <a:r>
              <a:rPr kumimoji="0" lang="en-US" sz="2400" b="0" i="1" u="none" strike="noStrike" cap="none" normalizeH="0" baseline="0" dirty="0">
                <a:ln>
                  <a:noFill/>
                </a:ln>
                <a:solidFill>
                  <a:schemeClr val="tx1"/>
                </a:solidFill>
                <a:effectLst/>
                <a:latin typeface="Arial" pitchFamily="34" charset="0"/>
                <a:ea typeface="Times New Roman" pitchFamily="18" charset="0"/>
                <a:cs typeface="Arial" pitchFamily="34" charset="0"/>
              </a:rPr>
              <a:t>∆p</a:t>
            </a:r>
            <a:r>
              <a:rPr kumimoji="0" lang="en-US" sz="2400" b="0" i="0" u="none" strike="noStrike" cap="none" normalizeH="0" baseline="0" dirty="0">
                <a:ln>
                  <a:noFill/>
                </a:ln>
                <a:solidFill>
                  <a:schemeClr val="tx1"/>
                </a:solidFill>
                <a:effectLst/>
                <a:latin typeface="Arial" pitchFamily="34" charset="0"/>
                <a:ea typeface="Times New Roman" pitchFamily="18" charset="0"/>
                <a:cs typeface="Arial" pitchFamily="34" charset="0"/>
              </a:rPr>
              <a:t> = (101.325 – 94.5) * 10</a:t>
            </a:r>
            <a:r>
              <a:rPr kumimoji="0" lang="en-US" sz="2400" b="0" i="0" u="none" strike="noStrike" cap="none" normalizeH="0" baseline="30000" dirty="0">
                <a:ln>
                  <a:noFill/>
                </a:ln>
                <a:solidFill>
                  <a:schemeClr val="tx1"/>
                </a:solidFill>
                <a:effectLst/>
                <a:latin typeface="Arial" pitchFamily="34" charset="0"/>
                <a:ea typeface="Times New Roman" pitchFamily="18" charset="0"/>
                <a:cs typeface="Arial" pitchFamily="34" charset="0"/>
              </a:rPr>
              <a:t>3</a:t>
            </a:r>
            <a:r>
              <a:rPr kumimoji="0" lang="en-US" sz="2400" b="0" i="0" u="none" strike="noStrike" cap="none" normalizeH="0" baseline="0" dirty="0">
                <a:ln>
                  <a:noFill/>
                </a:ln>
                <a:solidFill>
                  <a:schemeClr val="tx1"/>
                </a:solidFill>
                <a:effectLst/>
                <a:latin typeface="Arial" pitchFamily="34" charset="0"/>
                <a:ea typeface="Times New Roman" pitchFamily="18" charset="0"/>
                <a:cs typeface="Arial" pitchFamily="34" charset="0"/>
              </a:rPr>
              <a:t> = 6.825x10 </a:t>
            </a:r>
            <a:r>
              <a:rPr kumimoji="0" lang="en-US" sz="2400" b="0" i="0" u="none" strike="noStrike" cap="none" normalizeH="0" baseline="30000" dirty="0">
                <a:ln>
                  <a:noFill/>
                </a:ln>
                <a:solidFill>
                  <a:schemeClr val="tx1"/>
                </a:solidFill>
                <a:effectLst/>
                <a:latin typeface="Arial" pitchFamily="34" charset="0"/>
                <a:ea typeface="Times New Roman" pitchFamily="18" charset="0"/>
                <a:cs typeface="Arial" pitchFamily="34" charset="0"/>
              </a:rPr>
              <a:t>3 </a:t>
            </a:r>
            <a:r>
              <a:rPr kumimoji="0" lang="en-US" sz="2400" b="0" i="0" u="none" strike="noStrike" cap="none" normalizeH="0" baseline="0" dirty="0">
                <a:ln>
                  <a:noFill/>
                </a:ln>
                <a:solidFill>
                  <a:schemeClr val="tx1"/>
                </a:solidFill>
                <a:effectLst/>
                <a:latin typeface="Arial" pitchFamily="34" charset="0"/>
                <a:ea typeface="Times New Roman" pitchFamily="18" charset="0"/>
                <a:cs typeface="Arial" pitchFamily="34" charset="0"/>
              </a:rPr>
              <a:t>Pa</a:t>
            </a:r>
            <a:r>
              <a:rPr kumimoji="0" lang="en-US" sz="2400" b="0" i="1" u="none" strike="noStrike" cap="none" normalizeH="0" baseline="0" dirty="0">
                <a:ln>
                  <a:noFill/>
                </a:ln>
                <a:solidFill>
                  <a:schemeClr val="tx1"/>
                </a:solidFill>
                <a:effectLst/>
                <a:latin typeface="Arial" pitchFamily="34" charset="0"/>
                <a:ea typeface="Times New Roman" pitchFamily="18" charset="0"/>
                <a:cs typeface="Arial" pitchFamily="34" charset="0"/>
              </a:rPr>
              <a:t>  = </a:t>
            </a:r>
            <a:r>
              <a:rPr kumimoji="0" lang="el-GR" sz="2400" b="0" i="1" u="none" strike="noStrike" cap="none" normalizeH="0" baseline="0" dirty="0">
                <a:ln>
                  <a:noFill/>
                </a:ln>
                <a:solidFill>
                  <a:schemeClr val="tx1"/>
                </a:solidFill>
                <a:effectLst/>
                <a:latin typeface="Arial" pitchFamily="34" charset="0"/>
                <a:ea typeface="Times New Roman" pitchFamily="18" charset="0"/>
                <a:cs typeface="Arial" pitchFamily="34" charset="0"/>
              </a:rPr>
              <a:t>ρ</a:t>
            </a:r>
            <a:r>
              <a:rPr kumimoji="0" lang="en-US" sz="2400" b="0" i="1" u="none" strike="noStrike" cap="none" normalizeH="0" baseline="-30000" dirty="0">
                <a:ln>
                  <a:noFill/>
                </a:ln>
                <a:solidFill>
                  <a:schemeClr val="tx1"/>
                </a:solidFill>
                <a:effectLst/>
                <a:latin typeface="Arial" pitchFamily="34" charset="0"/>
                <a:ea typeface="Times New Roman" pitchFamily="18" charset="0"/>
                <a:cs typeface="Arial" pitchFamily="34" charset="0"/>
              </a:rPr>
              <a:t>*</a:t>
            </a:r>
            <a:r>
              <a:rPr kumimoji="0" lang="en-US" sz="2400" b="0" i="1" u="none" strike="noStrike" cap="none" normalizeH="0" baseline="0" dirty="0">
                <a:ln>
                  <a:noFill/>
                </a:ln>
                <a:solidFill>
                  <a:schemeClr val="tx1"/>
                </a:solidFill>
                <a:effectLst/>
                <a:latin typeface="Arial" pitchFamily="34" charset="0"/>
                <a:ea typeface="Times New Roman" pitchFamily="18" charset="0"/>
                <a:cs typeface="Arial" pitchFamily="34" charset="0"/>
              </a:rPr>
              <a:t> g </a:t>
            </a:r>
            <a:r>
              <a:rPr kumimoji="0" lang="en-US" sz="2400" b="0" i="1" u="none" strike="noStrike" cap="none" normalizeH="0" baseline="-30000" dirty="0">
                <a:ln>
                  <a:noFill/>
                </a:ln>
                <a:solidFill>
                  <a:schemeClr val="tx1"/>
                </a:solidFill>
                <a:effectLst/>
                <a:latin typeface="Arial" pitchFamily="34" charset="0"/>
                <a:ea typeface="Times New Roman" pitchFamily="18" charset="0"/>
                <a:cs typeface="Arial" pitchFamily="34" charset="0"/>
              </a:rPr>
              <a:t>*</a:t>
            </a:r>
            <a:r>
              <a:rPr kumimoji="0" lang="en-US" sz="2400" b="0" i="1" u="none" strike="noStrike" cap="none" normalizeH="0" baseline="0" dirty="0">
                <a:ln>
                  <a:noFill/>
                </a:ln>
                <a:solidFill>
                  <a:schemeClr val="tx1"/>
                </a:solidFill>
                <a:effectLst/>
                <a:latin typeface="Arial" pitchFamily="34" charset="0"/>
                <a:ea typeface="Times New Roman" pitchFamily="18" charset="0"/>
                <a:cs typeface="Arial" pitchFamily="34" charset="0"/>
              </a:rPr>
              <a:t> H </a:t>
            </a:r>
            <a:endParaRPr kumimoji="0" lang="en-US" sz="24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28600" algn="l"/>
                <a:tab pos="342900" algn="l"/>
              </a:tabLst>
            </a:pPr>
            <a:r>
              <a:rPr kumimoji="0" lang="en-US" sz="2400" b="0" i="0" u="none" strike="noStrike" cap="none" normalizeH="0" baseline="0" dirty="0">
                <a:ln>
                  <a:noFill/>
                </a:ln>
                <a:solidFill>
                  <a:schemeClr val="tx1"/>
                </a:solidFill>
                <a:effectLst/>
                <a:latin typeface="Arial" pitchFamily="34" charset="0"/>
                <a:ea typeface="Times New Roman" pitchFamily="18" charset="0"/>
                <a:cs typeface="Arial" pitchFamily="34" charset="0"/>
              </a:rPr>
              <a:t>          = 1.258 * 9.8 .H        </a:t>
            </a:r>
            <a:r>
              <a:rPr kumimoji="0" lang="en-US" sz="2400" b="0" i="0" u="none" strike="noStrike" cap="none" normalizeH="0" baseline="0" dirty="0" err="1">
                <a:ln>
                  <a:noFill/>
                </a:ln>
                <a:solidFill>
                  <a:schemeClr val="tx1"/>
                </a:solidFill>
                <a:effectLst/>
                <a:latin typeface="Arial" pitchFamily="34" charset="0"/>
                <a:ea typeface="Times New Roman" pitchFamily="18" charset="0"/>
                <a:cs typeface="Arial" pitchFamily="34" charset="0"/>
              </a:rPr>
              <a:t>H</a:t>
            </a:r>
            <a:r>
              <a:rPr kumimoji="0" lang="en-US" sz="2400" b="0" i="0" u="none" strike="noStrike" cap="none" normalizeH="0" baseline="0" dirty="0">
                <a:ln>
                  <a:noFill/>
                </a:ln>
                <a:solidFill>
                  <a:schemeClr val="tx1"/>
                </a:solidFill>
                <a:effectLst/>
                <a:latin typeface="Arial" pitchFamily="34" charset="0"/>
                <a:ea typeface="Times New Roman" pitchFamily="18" charset="0"/>
                <a:cs typeface="Arial" pitchFamily="34" charset="0"/>
              </a:rPr>
              <a:t> = 553.6 m    </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Inclined Tube Manometer :</a:t>
            </a:r>
          </a:p>
        </p:txBody>
      </p:sp>
      <p:sp>
        <p:nvSpPr>
          <p:cNvPr id="3" name="Content Placeholder 2"/>
          <p:cNvSpPr>
            <a:spLocks noGrp="1"/>
          </p:cNvSpPr>
          <p:nvPr>
            <p:ph idx="1"/>
          </p:nvPr>
        </p:nvSpPr>
        <p:spPr/>
        <p:txBody>
          <a:bodyPr/>
          <a:lstStyle/>
          <a:p>
            <a:r>
              <a:rPr lang="en-US" dirty="0"/>
              <a:t> If the vertical tube of a well manometer is laid down into an inclined, almost horizontal position, so that a slight change in process pressure will cause a large movement of liquid column. </a:t>
            </a:r>
          </a:p>
          <a:p>
            <a:r>
              <a:rPr lang="en-US" dirty="0"/>
              <a:t>The reading visibility will be improved. </a:t>
            </a:r>
          </a:p>
          <a:p>
            <a:r>
              <a:rPr lang="en-US" dirty="0"/>
              <a:t>Higher sensitivity than other type of Manometers.</a:t>
            </a:r>
          </a:p>
        </p:txBody>
      </p:sp>
    </p:spTree>
    <p:extLst>
      <p:ext uri="{BB962C8B-B14F-4D97-AF65-F5344CB8AC3E}">
        <p14:creationId xmlns:p14="http://schemas.microsoft.com/office/powerpoint/2010/main" val="196608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2823" t="13348" r="10895" b="41261"/>
          <a:stretch/>
        </p:blipFill>
        <p:spPr>
          <a:xfrm rot="10800000">
            <a:off x="563878" y="457197"/>
            <a:ext cx="10820401" cy="5710871"/>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7138" y="2076027"/>
            <a:ext cx="6072455" cy="3829128"/>
          </a:xfrm>
        </p:spPr>
      </p:pic>
    </p:spTree>
    <p:extLst>
      <p:ext uri="{BB962C8B-B14F-4D97-AF65-F5344CB8AC3E}">
        <p14:creationId xmlns:p14="http://schemas.microsoft.com/office/powerpoint/2010/main" val="2071019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4278"/>
          </a:xfrm>
        </p:spPr>
        <p:txBody>
          <a:bodyPr>
            <a:normAutofit/>
          </a:bodyPr>
          <a:lstStyle/>
          <a:p>
            <a:r>
              <a:rPr lang="en-US" sz="4000" dirty="0"/>
              <a:t>Formula:</a:t>
            </a:r>
          </a:p>
        </p:txBody>
      </p:sp>
      <p:sp>
        <p:nvSpPr>
          <p:cNvPr id="4" name="Rectangle 1"/>
          <p:cNvSpPr>
            <a:spLocks noGrp="1" noChangeArrowheads="1"/>
          </p:cNvSpPr>
          <p:nvPr>
            <p:ph idx="1"/>
          </p:nvPr>
        </p:nvSpPr>
        <p:spPr bwMode="auto">
          <a:xfrm>
            <a:off x="838200" y="1542005"/>
            <a:ext cx="975933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strike="noStrike" cap="none" normalizeH="0" baseline="0" dirty="0">
                <a:ln>
                  <a:noFill/>
                </a:ln>
                <a:solidFill>
                  <a:srgbClr val="000000"/>
                </a:solidFill>
                <a:effectLst/>
                <a:latin typeface="+mj-lt"/>
              </a:rPr>
              <a:t>The pressure difference in a inclined u-tube can be expressed as</a:t>
            </a:r>
            <a:endParaRPr kumimoji="0" lang="en-US" sz="2400" b="0"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2400"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2400" b="1" dirty="0" err="1">
                <a:latin typeface="+mj-lt"/>
              </a:rPr>
              <a:t>P</a:t>
            </a:r>
            <a:r>
              <a:rPr kumimoji="0" lang="en-US" sz="2400" b="1" strike="noStrike" cap="none" normalizeH="0" baseline="-30000" dirty="0" err="1">
                <a:ln>
                  <a:noFill/>
                </a:ln>
                <a:solidFill>
                  <a:schemeClr val="tx1"/>
                </a:solidFill>
                <a:effectLst/>
                <a:latin typeface="+mj-lt"/>
              </a:rPr>
              <a:t>d</a:t>
            </a:r>
            <a:r>
              <a:rPr kumimoji="0" lang="en-US" sz="2400" b="1" strike="noStrike" cap="none" normalizeH="0" baseline="0" dirty="0">
                <a:ln>
                  <a:noFill/>
                </a:ln>
                <a:solidFill>
                  <a:schemeClr val="tx1"/>
                </a:solidFill>
                <a:effectLst/>
                <a:latin typeface="+mj-lt"/>
              </a:rPr>
              <a:t> = γ h sin(θ)</a:t>
            </a:r>
            <a:r>
              <a:rPr kumimoji="0" lang="en-US" sz="2400" b="0" strike="noStrike" cap="none" normalizeH="0" baseline="0" dirty="0">
                <a:ln>
                  <a:noFill/>
                </a:ln>
                <a:solidFill>
                  <a:schemeClr val="tx1"/>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sz="2400"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strike="noStrike" cap="none" normalizeH="0" baseline="0" dirty="0">
                <a:ln>
                  <a:noFill/>
                </a:ln>
                <a:solidFill>
                  <a:schemeClr val="tx1"/>
                </a:solidFill>
                <a:effectLst/>
                <a:latin typeface="+mj-lt"/>
              </a:rPr>
              <a:t>Where,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strike="noStrike" cap="none" normalizeH="0" baseline="0" dirty="0">
                <a:ln>
                  <a:noFill/>
                </a:ln>
                <a:solidFill>
                  <a:schemeClr val="tx1"/>
                </a:solidFill>
                <a:effectLst/>
                <a:latin typeface="+mj-lt"/>
              </a:rPr>
              <a:t>θ = angle of column relative the horizontal plane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strike="noStrike" cap="none" normalizeH="0" baseline="0" dirty="0">
                <a:ln>
                  <a:noFill/>
                </a:ln>
                <a:solidFill>
                  <a:srgbClr val="000000"/>
                </a:solidFill>
                <a:effectLst/>
                <a:latin typeface="+mj-lt"/>
              </a:rPr>
              <a:t>Inclining the tube manometer will increase the accuracy of the measurement.</a:t>
            </a:r>
            <a:endParaRPr kumimoji="0" lang="en-US" sz="2400" b="0"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457066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Ring Balance Manometer :</a:t>
            </a:r>
          </a:p>
        </p:txBody>
      </p:sp>
      <p:sp>
        <p:nvSpPr>
          <p:cNvPr id="3" name="Content Placeholder 2"/>
          <p:cNvSpPr>
            <a:spLocks noGrp="1"/>
          </p:cNvSpPr>
          <p:nvPr>
            <p:ph idx="1"/>
          </p:nvPr>
        </p:nvSpPr>
        <p:spPr/>
        <p:txBody>
          <a:bodyPr>
            <a:normAutofit/>
          </a:bodyPr>
          <a:lstStyle/>
          <a:p>
            <a:r>
              <a:rPr lang="en-US" dirty="0"/>
              <a:t> A tubing ring formed in the vertical plane is pivoted at its central axis, and the pressure differential rotates this ring. The opposing torque is developed by a weight attached to the ring. </a:t>
            </a:r>
          </a:p>
          <a:p>
            <a:r>
              <a:rPr lang="en-US" dirty="0"/>
              <a:t>Depending on the design and the ﬁlling ﬂuid used, the minimum span for these units is 0.2 in. H 2 O (0.05 </a:t>
            </a:r>
            <a:r>
              <a:rPr lang="en-US" dirty="0" err="1"/>
              <a:t>kPa</a:t>
            </a:r>
            <a:r>
              <a:rPr lang="en-US" dirty="0"/>
              <a:t>) and the maximum span is 500 in. H 2 O (125 </a:t>
            </a:r>
            <a:r>
              <a:rPr lang="en-US" dirty="0" err="1"/>
              <a:t>kPa</a:t>
            </a:r>
            <a:r>
              <a:rPr lang="en-US" dirty="0"/>
              <a:t>). </a:t>
            </a:r>
          </a:p>
          <a:p>
            <a:r>
              <a:rPr lang="en-US" dirty="0"/>
              <a:t>Depending on the reference pressure used, it can detect absolute or near- atmospheric pressures. </a:t>
            </a:r>
          </a:p>
          <a:p>
            <a:r>
              <a:rPr lang="en-US" dirty="0"/>
              <a:t>At high pressures the ﬂexible connections at the sensing leads become a source of errors and require constant maintenance.</a:t>
            </a:r>
          </a:p>
        </p:txBody>
      </p:sp>
    </p:spTree>
    <p:extLst>
      <p:ext uri="{BB962C8B-B14F-4D97-AF65-F5344CB8AC3E}">
        <p14:creationId xmlns:p14="http://schemas.microsoft.com/office/powerpoint/2010/main" val="2963643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7534" t="36800" r="24066" b="9333"/>
          <a:stretch/>
        </p:blipFill>
        <p:spPr>
          <a:xfrm>
            <a:off x="701040" y="457200"/>
            <a:ext cx="10942320" cy="60350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faculty\Desktop\Pressure measurement_files\pressure-measurement-6-320.jpg"/>
          <p:cNvPicPr>
            <a:picLocks noChangeAspect="1" noChangeArrowheads="1"/>
          </p:cNvPicPr>
          <p:nvPr/>
        </p:nvPicPr>
        <p:blipFill>
          <a:blip r:embed="rId2"/>
          <a:srcRect/>
          <a:stretch>
            <a:fillRect/>
          </a:stretch>
        </p:blipFill>
        <p:spPr bwMode="auto">
          <a:xfrm>
            <a:off x="0" y="0"/>
            <a:ext cx="12192000" cy="6629400"/>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3603" y="933419"/>
            <a:ext cx="5423577" cy="5282181"/>
          </a:xfrm>
        </p:spPr>
      </p:pic>
    </p:spTree>
    <p:extLst>
      <p:ext uri="{BB962C8B-B14F-4D97-AF65-F5344CB8AC3E}">
        <p14:creationId xmlns:p14="http://schemas.microsoft.com/office/powerpoint/2010/main" val="1051188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97280" y="1188720"/>
            <a:ext cx="9052560" cy="5303520"/>
          </a:xfrm>
        </p:spPr>
      </p:pic>
    </p:spTree>
    <p:extLst>
      <p:ext uri="{BB962C8B-B14F-4D97-AF65-F5344CB8AC3E}">
        <p14:creationId xmlns:p14="http://schemas.microsoft.com/office/powerpoint/2010/main" val="1189033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Micromanometer</a:t>
            </a:r>
            <a:r>
              <a:rPr lang="en-US" b="1" dirty="0"/>
              <a:t>:</a:t>
            </a:r>
          </a:p>
        </p:txBody>
      </p:sp>
      <p:sp>
        <p:nvSpPr>
          <p:cNvPr id="3" name="Content Placeholder 2"/>
          <p:cNvSpPr>
            <a:spLocks noGrp="1"/>
          </p:cNvSpPr>
          <p:nvPr>
            <p:ph idx="1"/>
          </p:nvPr>
        </p:nvSpPr>
        <p:spPr/>
        <p:txBody>
          <a:bodyPr/>
          <a:lstStyle/>
          <a:p>
            <a:r>
              <a:rPr lang="en-US" dirty="0"/>
              <a:t>The measurement of extremely small differential pressures is done with the help of </a:t>
            </a:r>
            <a:r>
              <a:rPr lang="en-US" dirty="0" err="1"/>
              <a:t>Micromanometers</a:t>
            </a:r>
            <a:r>
              <a:rPr lang="en-US" dirty="0"/>
              <a:t>.</a:t>
            </a:r>
          </a:p>
          <a:p>
            <a:r>
              <a:rPr lang="en-US" dirty="0"/>
              <a:t>The </a:t>
            </a:r>
            <a:r>
              <a:rPr lang="en-US" dirty="0" err="1"/>
              <a:t>Micromanometer</a:t>
            </a:r>
            <a:r>
              <a:rPr lang="en-US" dirty="0"/>
              <a:t> is a variation of the incline tube manometer.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9174" y="3161562"/>
            <a:ext cx="4097091" cy="3400250"/>
          </a:xfrm>
          <a:prstGeom prst="rect">
            <a:avLst/>
          </a:prstGeom>
        </p:spPr>
      </p:pic>
    </p:spTree>
    <p:extLst>
      <p:ext uri="{BB962C8B-B14F-4D97-AF65-F5344CB8AC3E}">
        <p14:creationId xmlns:p14="http://schemas.microsoft.com/office/powerpoint/2010/main" val="527418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848" y="2631806"/>
            <a:ext cx="10515600" cy="1325563"/>
          </a:xfrm>
        </p:spPr>
        <p:txBody>
          <a:bodyPr>
            <a:noAutofit/>
          </a:bodyPr>
          <a:lstStyle/>
          <a:p>
            <a:r>
              <a:rPr lang="en-US" sz="9600" b="1" dirty="0"/>
              <a:t>THANK YOU</a:t>
            </a:r>
          </a:p>
        </p:txBody>
      </p:sp>
    </p:spTree>
    <p:extLst>
      <p:ext uri="{BB962C8B-B14F-4D97-AF65-F5344CB8AC3E}">
        <p14:creationId xmlns:p14="http://schemas.microsoft.com/office/powerpoint/2010/main" val="1304645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713" y="1060584"/>
            <a:ext cx="10515600" cy="1325563"/>
          </a:xfrm>
        </p:spPr>
        <p:txBody>
          <a:bodyPr/>
          <a:lstStyle/>
          <a:p>
            <a:r>
              <a:rPr lang="en-US" dirty="0"/>
              <a:t>                       </a:t>
            </a:r>
            <a:br>
              <a:rPr lang="en-US" dirty="0"/>
            </a:br>
            <a:r>
              <a:rPr lang="en-US" b="1" dirty="0"/>
              <a:t>               INDUSTRIAL INSTRUMENTATION</a:t>
            </a:r>
          </a:p>
        </p:txBody>
      </p:sp>
      <p:sp>
        <p:nvSpPr>
          <p:cNvPr id="3" name="Content Placeholder 2"/>
          <p:cNvSpPr>
            <a:spLocks noGrp="1"/>
          </p:cNvSpPr>
          <p:nvPr>
            <p:ph idx="1"/>
          </p:nvPr>
        </p:nvSpPr>
        <p:spPr>
          <a:xfrm>
            <a:off x="979868" y="2907450"/>
            <a:ext cx="10515600" cy="4351338"/>
          </a:xfrm>
        </p:spPr>
        <p:txBody>
          <a:bodyPr/>
          <a:lstStyle/>
          <a:p>
            <a:pPr marL="0" indent="0">
              <a:buNone/>
            </a:pPr>
            <a:endParaRPr lang="en-US" dirty="0"/>
          </a:p>
        </p:txBody>
      </p:sp>
    </p:spTree>
    <p:extLst>
      <p:ext uri="{BB962C8B-B14F-4D97-AF65-F5344CB8AC3E}">
        <p14:creationId xmlns:p14="http://schemas.microsoft.com/office/powerpoint/2010/main" val="3346391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faculty\Desktop\Pressure measurement_files\pressure-measurement-7-320.jpg"/>
          <p:cNvPicPr>
            <a:picLocks noChangeAspect="1" noChangeArrowheads="1"/>
          </p:cNvPicPr>
          <p:nvPr/>
        </p:nvPicPr>
        <p:blipFill>
          <a:blip r:embed="rId2"/>
          <a:srcRect/>
          <a:stretch>
            <a:fillRect/>
          </a:stretch>
        </p:blipFill>
        <p:spPr bwMode="auto">
          <a:xfrm>
            <a:off x="0" y="0"/>
            <a:ext cx="11948160" cy="68580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5084"/>
            <a:ext cx="9144000" cy="1092803"/>
          </a:xfrm>
        </p:spPr>
        <p:txBody>
          <a:bodyPr/>
          <a:lstStyle/>
          <a:p>
            <a:r>
              <a:rPr lang="en-US" b="1" dirty="0"/>
              <a:t>MANOMETERS</a:t>
            </a:r>
          </a:p>
        </p:txBody>
      </p:sp>
      <p:sp>
        <p:nvSpPr>
          <p:cNvPr id="4" name="Rectangle 3"/>
          <p:cNvSpPr/>
          <p:nvPr/>
        </p:nvSpPr>
        <p:spPr>
          <a:xfrm>
            <a:off x="845712" y="2010100"/>
            <a:ext cx="11346287" cy="1077218"/>
          </a:xfrm>
          <a:prstGeom prst="rect">
            <a:avLst/>
          </a:prstGeom>
        </p:spPr>
        <p:txBody>
          <a:bodyPr wrap="square">
            <a:spAutoFit/>
          </a:bodyPr>
          <a:lstStyle/>
          <a:p>
            <a:r>
              <a:rPr lang="en-US" sz="3200" b="1" dirty="0"/>
              <a:t>Definition</a:t>
            </a:r>
            <a:r>
              <a:rPr lang="en-US" sz="3200" dirty="0"/>
              <a:t> – </a:t>
            </a:r>
            <a:r>
              <a:rPr lang="en-US" sz="3200" i="1" dirty="0"/>
              <a:t>Manometers are self-balancing deflection type of instruments and have continuous rather than stepwise output.</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7483" y="3378263"/>
            <a:ext cx="3737033" cy="2802775"/>
          </a:xfrm>
          <a:prstGeom prst="rect">
            <a:avLst/>
          </a:prstGeom>
        </p:spPr>
      </p:pic>
    </p:spTree>
    <p:extLst>
      <p:ext uri="{BB962C8B-B14F-4D97-AF65-F5344CB8AC3E}">
        <p14:creationId xmlns:p14="http://schemas.microsoft.com/office/powerpoint/2010/main" val="854794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44130"/>
          </a:xfrm>
        </p:spPr>
        <p:txBody>
          <a:bodyPr>
            <a:normAutofit/>
          </a:bodyPr>
          <a:lstStyle/>
          <a:p>
            <a:r>
              <a:rPr lang="en-US" b="1" dirty="0"/>
              <a:t>Construction of Manometers:</a:t>
            </a:r>
          </a:p>
        </p:txBody>
      </p:sp>
      <p:sp>
        <p:nvSpPr>
          <p:cNvPr id="3" name="Content Placeholder 2"/>
          <p:cNvSpPr>
            <a:spLocks noGrp="1"/>
          </p:cNvSpPr>
          <p:nvPr>
            <p:ph idx="1"/>
          </p:nvPr>
        </p:nvSpPr>
        <p:spPr>
          <a:xfrm>
            <a:off x="838200" y="1825624"/>
            <a:ext cx="10515600" cy="4575175"/>
          </a:xfrm>
        </p:spPr>
        <p:txBody>
          <a:bodyPr>
            <a:normAutofit/>
          </a:bodyPr>
          <a:lstStyle/>
          <a:p>
            <a:r>
              <a:rPr lang="en-US" sz="3200" dirty="0"/>
              <a:t>Manometer bodies are usually made of Brass, Steel, Aluminum or Stainless Steel. Tubes are made of Pyrex. Scales are provided which read pressures in terms of mm of water in mm of Hg. </a:t>
            </a:r>
          </a:p>
          <a:p>
            <a:r>
              <a:rPr lang="en-US" sz="3200" dirty="0"/>
              <a:t>They can be provided in terms of </a:t>
            </a:r>
            <a:r>
              <a:rPr lang="en-US" sz="3200" dirty="0" err="1"/>
              <a:t>kN</a:t>
            </a:r>
            <a:r>
              <a:rPr lang="en-US" sz="3200" dirty="0"/>
              <a:t>/m^2 (</a:t>
            </a:r>
            <a:r>
              <a:rPr lang="en-US" sz="3200" dirty="0" err="1"/>
              <a:t>kPa</a:t>
            </a:r>
            <a:r>
              <a:rPr lang="en-US" sz="3200" dirty="0"/>
              <a:t>).</a:t>
            </a:r>
          </a:p>
          <a:p>
            <a:r>
              <a:rPr lang="en-US" sz="3200" dirty="0"/>
              <a:t>Ranges of Manometers are limited primarily on the low side by the ability to compare a liquid head to a scale reading and on the high side by the physical size of the manometer required to accommodate liquid head.</a:t>
            </a:r>
          </a:p>
        </p:txBody>
      </p:sp>
    </p:spTree>
    <p:extLst>
      <p:ext uri="{BB962C8B-B14F-4D97-AF65-F5344CB8AC3E}">
        <p14:creationId xmlns:p14="http://schemas.microsoft.com/office/powerpoint/2010/main" val="1570887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0" y="807720"/>
            <a:ext cx="11902440" cy="544068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chemeClr val="tx1"/>
                </a:solidFill>
                <a:effectLst/>
                <a:uLnTx/>
                <a:uFillTx/>
                <a:latin typeface="+mn-lt"/>
                <a:ea typeface="+mn-ea"/>
                <a:cs typeface="+mn-cs"/>
              </a:rPr>
              <a:t>Manometers measures the unknown pressures by balancing against the gravitational force of a liquid.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chemeClr val="tx1"/>
                </a:solidFill>
                <a:effectLst/>
                <a:uLnTx/>
                <a:uFillTx/>
                <a:latin typeface="+mn-lt"/>
                <a:ea typeface="+mn-ea"/>
                <a:cs typeface="+mn-cs"/>
              </a:rPr>
              <a:t>Manometers are self balancing deflection type of instruments and have continuous rather than step-wise output.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chemeClr val="tx1"/>
                </a:solidFill>
                <a:effectLst/>
                <a:uLnTx/>
                <a:uFillTx/>
                <a:latin typeface="+mn-lt"/>
                <a:ea typeface="+mn-ea"/>
                <a:cs typeface="+mn-cs"/>
              </a:rPr>
              <a:t>Manometers are used as laboratories equipment.</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10384"/>
          </a:xfrm>
        </p:spPr>
        <p:txBody>
          <a:bodyPr/>
          <a:lstStyle/>
          <a:p>
            <a:r>
              <a:rPr lang="en-US" b="1" dirty="0"/>
              <a:t>Types of Manometers :</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U-Tube Manometer</a:t>
            </a:r>
          </a:p>
          <a:p>
            <a:pPr marL="514350" indent="-514350">
              <a:buFont typeface="+mj-lt"/>
              <a:buAutoNum type="arabicPeriod"/>
            </a:pPr>
            <a:r>
              <a:rPr lang="en-US" dirty="0"/>
              <a:t>Well type Manometer</a:t>
            </a:r>
          </a:p>
          <a:p>
            <a:pPr marL="514350" indent="-514350">
              <a:buFont typeface="+mj-lt"/>
              <a:buAutoNum type="arabicPeriod"/>
            </a:pPr>
            <a:r>
              <a:rPr lang="en-US" dirty="0"/>
              <a:t>Inclined Tube Manometer</a:t>
            </a:r>
          </a:p>
          <a:p>
            <a:pPr marL="514350" indent="-514350">
              <a:buFont typeface="+mj-lt"/>
              <a:buAutoNum type="arabicPeriod"/>
            </a:pPr>
            <a:r>
              <a:rPr lang="en-US" dirty="0"/>
              <a:t>Ring Balance Manometer</a:t>
            </a:r>
          </a:p>
          <a:p>
            <a:pPr marL="514350" indent="-514350">
              <a:buFont typeface="+mj-lt"/>
              <a:buAutoNum type="arabicPeriod"/>
            </a:pPr>
            <a:r>
              <a:rPr lang="en-US" dirty="0" err="1"/>
              <a:t>Micromanometer</a:t>
            </a:r>
            <a:r>
              <a:rPr lang="en-US" dirty="0"/>
              <a:t> </a:t>
            </a:r>
          </a:p>
        </p:txBody>
      </p:sp>
    </p:spTree>
    <p:extLst>
      <p:ext uri="{BB962C8B-B14F-4D97-AF65-F5344CB8AC3E}">
        <p14:creationId xmlns:p14="http://schemas.microsoft.com/office/powerpoint/2010/main" val="2716533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017E7D00848E040932490A31FE0D4A9" ma:contentTypeVersion="5" ma:contentTypeDescription="Create a new document." ma:contentTypeScope="" ma:versionID="03b72dad4a37ec726b8c9c5abe80f99b">
  <xsd:schema xmlns:xsd="http://www.w3.org/2001/XMLSchema" xmlns:xs="http://www.w3.org/2001/XMLSchema" xmlns:p="http://schemas.microsoft.com/office/2006/metadata/properties" xmlns:ns2="ccc2374a-eda9-4552-8ee2-6d52bdbf5654" targetNamespace="http://schemas.microsoft.com/office/2006/metadata/properties" ma:root="true" ma:fieldsID="464a1ca56547290d4bb88c2e40041fc0" ns2:_="">
    <xsd:import namespace="ccc2374a-eda9-4552-8ee2-6d52bdbf565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c2374a-eda9-4552-8ee2-6d52bdbf56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3DAEE0-2526-46AF-82A4-6F6CBDB6540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0E31E3D-8FAE-4E48-B922-13D7D71150DA}">
  <ds:schemaRefs>
    <ds:schemaRef ds:uri="http://schemas.microsoft.com/sharepoint/v3/contenttype/forms"/>
  </ds:schemaRefs>
</ds:datastoreItem>
</file>

<file path=customXml/itemProps3.xml><?xml version="1.0" encoding="utf-8"?>
<ds:datastoreItem xmlns:ds="http://schemas.openxmlformats.org/officeDocument/2006/customXml" ds:itemID="{9E2FABC2-1A3B-4488-884B-66EAA3FCBC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c2374a-eda9-4552-8ee2-6d52bdbf56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2222</TotalTime>
  <Words>1047</Words>
  <Application>Microsoft Office PowerPoint</Application>
  <PresentationFormat>Widescreen</PresentationFormat>
  <Paragraphs>90</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PowerPoint Presentation</vt:lpstr>
      <vt:lpstr>                                       INDUSTRIAL INSTRUMENTATION</vt:lpstr>
      <vt:lpstr>PowerPoint Presentation</vt:lpstr>
      <vt:lpstr>MANOMETERS</vt:lpstr>
      <vt:lpstr>Construction of Manometers:</vt:lpstr>
      <vt:lpstr>PowerPoint Presentation</vt:lpstr>
      <vt:lpstr>Types of Manometers :</vt:lpstr>
      <vt:lpstr>More Info :</vt:lpstr>
      <vt:lpstr>COSTS :</vt:lpstr>
      <vt:lpstr>U-Tube Manometer:</vt:lpstr>
      <vt:lpstr>PowerPoint Presentation</vt:lpstr>
      <vt:lpstr>Image :</vt:lpstr>
      <vt:lpstr>PowerPoint Presentation</vt:lpstr>
      <vt:lpstr>PowerPoint Presentation</vt:lpstr>
      <vt:lpstr>PowerPoint Presentation</vt:lpstr>
      <vt:lpstr>Formula :</vt:lpstr>
      <vt:lpstr>Well Type Manometer :</vt:lpstr>
      <vt:lpstr>PowerPoint Presentation</vt:lpstr>
      <vt:lpstr>Image: </vt:lpstr>
      <vt:lpstr>PowerPoint Presentation</vt:lpstr>
      <vt:lpstr>PowerPoint Presentation</vt:lpstr>
      <vt:lpstr>Inclined Tube Manometer :</vt:lpstr>
      <vt:lpstr>PowerPoint Presentation</vt:lpstr>
      <vt:lpstr>Image:</vt:lpstr>
      <vt:lpstr>Formula:</vt:lpstr>
      <vt:lpstr>Ring Balance Manometer :</vt:lpstr>
      <vt:lpstr>PowerPoint Presentation</vt:lpstr>
      <vt:lpstr>Image :</vt:lpstr>
      <vt:lpstr>Formula :</vt:lpstr>
      <vt:lpstr>Micromanometer: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MANOMETERS</dc:title>
  <dc:creator>Satya Kumar</dc:creator>
  <cp:lastModifiedBy>faculty</cp:lastModifiedBy>
  <cp:revision>33</cp:revision>
  <dcterms:created xsi:type="dcterms:W3CDTF">2013-04-18T19:00:38Z</dcterms:created>
  <dcterms:modified xsi:type="dcterms:W3CDTF">2022-04-02T11:00:44Z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0x0101007017E7D00848E040932490A31FE0D4A9</vt:lpwstr>
  </property>
</Properties>
</file>